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76" r:id="rId4"/>
    <p:sldMasterId id="2147483777" r:id="rId5"/>
    <p:sldMasterId id="214748377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y="5143500" cx="9144000"/>
  <p:notesSz cx="6858000" cy="9144000"/>
  <p:embeddedFontLst>
    <p:embeddedFont>
      <p:font typeface="Roboto Mono Medium"/>
      <p:regular r:id="rId36"/>
      <p:bold r:id="rId37"/>
      <p:italic r:id="rId38"/>
      <p:boldItalic r:id="rId39"/>
    </p:embeddedFont>
    <p:embeddedFont>
      <p:font typeface="Roboto"/>
      <p:regular r:id="rId40"/>
      <p:bold r:id="rId41"/>
      <p:italic r:id="rId42"/>
      <p:boldItalic r:id="rId43"/>
    </p:embeddedFont>
    <p:embeddedFont>
      <p:font typeface="Roboto Medium"/>
      <p:regular r:id="rId44"/>
      <p:bold r:id="rId45"/>
      <p:italic r:id="rId46"/>
      <p:boldItalic r:id="rId47"/>
    </p:embeddedFont>
    <p:embeddedFont>
      <p:font typeface="Google Sans"/>
      <p:regular r:id="rId48"/>
      <p:bold r:id="rId49"/>
      <p:italic r:id="rId50"/>
      <p:boldItalic r:id="rId51"/>
    </p:embeddedFont>
    <p:embeddedFont>
      <p:font typeface="Google Sans Medium"/>
      <p:regular r:id="rId52"/>
      <p:bold r:id="rId53"/>
      <p:italic r:id="rId54"/>
      <p:boldItalic r:id="rId55"/>
    </p:embeddedFont>
    <p:embeddedFont>
      <p:font typeface="Google Sans Text"/>
      <p:regular r:id="rId56"/>
      <p:bold r:id="rId57"/>
      <p:italic r:id="rId58"/>
      <p:boldItalic r:id="rId59"/>
    </p:embeddedFont>
    <p:embeddedFont>
      <p:font typeface="Helvetica Neue Light"/>
      <p:regular r:id="rId60"/>
      <p:bold r:id="rId61"/>
      <p:italic r:id="rId62"/>
      <p:boldItalic r:id="rId63"/>
    </p:embeddedFont>
    <p:embeddedFont>
      <p:font typeface="Roboto Mono"/>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6F6FD51-BEBD-4D80-A565-BB1D9FAD629C}">
  <a:tblStyle styleId="{E6F6FD51-BEBD-4D80-A565-BB1D9FAD629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RobotoMedium-regular.fntdata"/><Relationship Id="rId43" Type="http://schemas.openxmlformats.org/officeDocument/2006/relationships/font" Target="fonts/Roboto-boldItalic.fntdata"/><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GoogleSans-regular.fntdata"/><Relationship Id="rId47" Type="http://schemas.openxmlformats.org/officeDocument/2006/relationships/font" Target="fonts/RobotoMedium-boldItalic.fntdata"/><Relationship Id="rId49" Type="http://schemas.openxmlformats.org/officeDocument/2006/relationships/font" Target="fonts/GoogleSans-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font" Target="fonts/RobotoMonoMedium-bold.fntdata"/><Relationship Id="rId36" Type="http://schemas.openxmlformats.org/officeDocument/2006/relationships/font" Target="fonts/RobotoMonoMedium-regular.fntdata"/><Relationship Id="rId39" Type="http://schemas.openxmlformats.org/officeDocument/2006/relationships/font" Target="fonts/RobotoMonoMedium-boldItalic.fntdata"/><Relationship Id="rId38" Type="http://schemas.openxmlformats.org/officeDocument/2006/relationships/font" Target="fonts/RobotoMonoMedium-italic.fntdata"/><Relationship Id="rId62" Type="http://schemas.openxmlformats.org/officeDocument/2006/relationships/font" Target="fonts/HelveticaNeueLight-italic.fntdata"/><Relationship Id="rId61" Type="http://schemas.openxmlformats.org/officeDocument/2006/relationships/font" Target="fonts/HelveticaNeueLight-bold.fntdata"/><Relationship Id="rId20" Type="http://schemas.openxmlformats.org/officeDocument/2006/relationships/slide" Target="slides/slide13.xml"/><Relationship Id="rId64" Type="http://schemas.openxmlformats.org/officeDocument/2006/relationships/font" Target="fonts/RobotoMono-regular.fntdata"/><Relationship Id="rId63" Type="http://schemas.openxmlformats.org/officeDocument/2006/relationships/font" Target="fonts/HelveticaNeueLight-boldItalic.fntdata"/><Relationship Id="rId22" Type="http://schemas.openxmlformats.org/officeDocument/2006/relationships/slide" Target="slides/slide15.xml"/><Relationship Id="rId66" Type="http://schemas.openxmlformats.org/officeDocument/2006/relationships/font" Target="fonts/RobotoMono-italic.fntdata"/><Relationship Id="rId21" Type="http://schemas.openxmlformats.org/officeDocument/2006/relationships/slide" Target="slides/slide14.xml"/><Relationship Id="rId65" Type="http://schemas.openxmlformats.org/officeDocument/2006/relationships/font" Target="fonts/RobotoMono-bold.fntdata"/><Relationship Id="rId24" Type="http://schemas.openxmlformats.org/officeDocument/2006/relationships/slide" Target="slides/slide17.xml"/><Relationship Id="rId23" Type="http://schemas.openxmlformats.org/officeDocument/2006/relationships/slide" Target="slides/slide16.xml"/><Relationship Id="rId67" Type="http://schemas.openxmlformats.org/officeDocument/2006/relationships/font" Target="fonts/RobotoMono-boldItalic.fntdata"/><Relationship Id="rId60" Type="http://schemas.openxmlformats.org/officeDocument/2006/relationships/font" Target="fonts/HelveticaNeueLight-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GoogleSans-boldItalic.fntdata"/><Relationship Id="rId50" Type="http://schemas.openxmlformats.org/officeDocument/2006/relationships/font" Target="fonts/GoogleSans-italic.fntdata"/><Relationship Id="rId53" Type="http://schemas.openxmlformats.org/officeDocument/2006/relationships/font" Target="fonts/GoogleSansMedium-bold.fntdata"/><Relationship Id="rId52" Type="http://schemas.openxmlformats.org/officeDocument/2006/relationships/font" Target="fonts/GoogleSansMedium-regular.fntdata"/><Relationship Id="rId11" Type="http://schemas.openxmlformats.org/officeDocument/2006/relationships/slide" Target="slides/slide4.xml"/><Relationship Id="rId55" Type="http://schemas.openxmlformats.org/officeDocument/2006/relationships/font" Target="fonts/GoogleSansMedium-boldItalic.fntdata"/><Relationship Id="rId10" Type="http://schemas.openxmlformats.org/officeDocument/2006/relationships/slide" Target="slides/slide3.xml"/><Relationship Id="rId54" Type="http://schemas.openxmlformats.org/officeDocument/2006/relationships/font" Target="fonts/GoogleSansMedium-italic.fntdata"/><Relationship Id="rId13" Type="http://schemas.openxmlformats.org/officeDocument/2006/relationships/slide" Target="slides/slide6.xml"/><Relationship Id="rId57" Type="http://schemas.openxmlformats.org/officeDocument/2006/relationships/font" Target="fonts/GoogleSansText-bold.fntdata"/><Relationship Id="rId12" Type="http://schemas.openxmlformats.org/officeDocument/2006/relationships/slide" Target="slides/slide5.xml"/><Relationship Id="rId56" Type="http://schemas.openxmlformats.org/officeDocument/2006/relationships/font" Target="fonts/GoogleSansText-regular.fntdata"/><Relationship Id="rId15" Type="http://schemas.openxmlformats.org/officeDocument/2006/relationships/slide" Target="slides/slide8.xml"/><Relationship Id="rId59" Type="http://schemas.openxmlformats.org/officeDocument/2006/relationships/font" Target="fonts/GoogleSansText-boldItalic.fntdata"/><Relationship Id="rId14" Type="http://schemas.openxmlformats.org/officeDocument/2006/relationships/slide" Target="slides/slide7.xml"/><Relationship Id="rId58" Type="http://schemas.openxmlformats.org/officeDocument/2006/relationships/font" Target="fonts/GoogleSansText-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5" name="Shape 1335"/>
        <p:cNvGrpSpPr/>
        <p:nvPr/>
      </p:nvGrpSpPr>
      <p:grpSpPr>
        <a:xfrm>
          <a:off x="0" y="0"/>
          <a:ext cx="0" cy="0"/>
          <a:chOff x="0" y="0"/>
          <a:chExt cx="0" cy="0"/>
        </a:xfrm>
      </p:grpSpPr>
      <p:sp>
        <p:nvSpPr>
          <p:cNvPr id="1336" name="Google Shape;1336;g37823749937_0_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7" name="Google Shape;1337;g37823749937_0_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Today, we’re going to explore the strengths of JAX and Flax NNX, a powerful combination for tackling complex computational challenges. We’ll see how JAX provides a high-performance foundation using function transformations and modern hardware, and how Flax NNX offers a user-friendly way to build neural networks on top of JAX, making this an ideal combination for advanced AI, machine learning, and scientific computing.</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37823749937_0_1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37823749937_0_1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We’ve heard from the community that they recognize and appreciate the performance of JAX.  Here’s another quote.</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 name="Shape 1409"/>
        <p:cNvGrpSpPr/>
        <p:nvPr/>
      </p:nvGrpSpPr>
      <p:grpSpPr>
        <a:xfrm>
          <a:off x="0" y="0"/>
          <a:ext cx="0" cy="0"/>
          <a:chOff x="0" y="0"/>
          <a:chExt cx="0" cy="0"/>
        </a:xfrm>
      </p:grpSpPr>
      <p:sp>
        <p:nvSpPr>
          <p:cNvPr id="1410" name="Google Shape;1410;g37823749937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1" name="Google Shape;1411;g37823749937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Scalability is incredibly important for any kind of production AI, and JAX shows near ideal scalability.  Here’s a November 2023 study which showed near perfect scaling to over 50,000 TPUs.</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g37823749937_0_1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9" name="Google Shape;1419;g37823749937_0_1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take a closer look at that graph.  You can see at the very upper end it diverges slightly from ideal, linear scaling.  That’s a big deal.</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 name="Shape 1422"/>
        <p:cNvGrpSpPr/>
        <p:nvPr/>
      </p:nvGrpSpPr>
      <p:grpSpPr>
        <a:xfrm>
          <a:off x="0" y="0"/>
          <a:ext cx="0" cy="0"/>
          <a:chOff x="0" y="0"/>
          <a:chExt cx="0" cy="0"/>
        </a:xfrm>
      </p:grpSpPr>
      <p:sp>
        <p:nvSpPr>
          <p:cNvPr id="1423" name="Google Shape;1423;g37823749937_0_1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 name="Google Shape;1424;g37823749937_0_1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On GPUs, you can see the benchmark here showing state of the art training performance for LLAMA3 405B using FP8 training on A3 Ultra, which is based on Nvidia’s H200. As you can see in the graph, we are able to scale near linearly at very high performance up to at least 1024 GPUs. We use a metric called EMFU which is effective model flops utilization, which is the ratio of utilized FP8 flops divided by the peak BF16 flops, and we achieve &gt;80% EMFU (which is state of the art performance at this scale). We are able to achieve this kind of performance at scale because of our close partnership with Nvidia, as well as the core tenets of JAX, which is designed for performance.</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0" name="Shape 1430"/>
        <p:cNvGrpSpPr/>
        <p:nvPr/>
      </p:nvGrpSpPr>
      <p:grpSpPr>
        <a:xfrm>
          <a:off x="0" y="0"/>
          <a:ext cx="0" cy="0"/>
          <a:chOff x="0" y="0"/>
          <a:chExt cx="0" cy="0"/>
        </a:xfrm>
      </p:grpSpPr>
      <p:sp>
        <p:nvSpPr>
          <p:cNvPr id="1431" name="Google Shape;1431;g37823749937_0_1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2" name="Google Shape;1432;g37823749937_0_1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Developers have also told us that they also appreciate JAX’s modern approach to parallelism.  Here’s yet another quote.</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7" name="Shape 1437"/>
        <p:cNvGrpSpPr/>
        <p:nvPr/>
      </p:nvGrpSpPr>
      <p:grpSpPr>
        <a:xfrm>
          <a:off x="0" y="0"/>
          <a:ext cx="0" cy="0"/>
          <a:chOff x="0" y="0"/>
          <a:chExt cx="0" cy="0"/>
        </a:xfrm>
      </p:grpSpPr>
      <p:sp>
        <p:nvSpPr>
          <p:cNvPr id="1438" name="Google Shape;1438;g37823749937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 name="Google Shape;1439;g37823749937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Portability across accelerators can be important for a number of reasons, including the ability to train on one set of hardware and run inference on different hardware, with minimal code changes if any.  This is common for example in autonomous vehicle applications, edge and mobile, and robotics, where onboard hardware is limited.</a:t>
            </a:r>
            <a:endParaRPr sz="1300"/>
          </a:p>
          <a:p>
            <a:pPr indent="0" lvl="0" marL="0" rtl="0" algn="l">
              <a:spcBef>
                <a:spcPts val="1000"/>
              </a:spcBef>
              <a:spcAft>
                <a:spcPts val="1000"/>
              </a:spcAft>
              <a:buNone/>
            </a:pPr>
            <a:r>
              <a:rPr lang="en" sz="1300"/>
              <a:t>A 2023 study by Cohere and MIT demonstrated the benefits of XLA in terms of hardware portability.  As you can see, their study demonstrated that JAX had the highest success rates and lowest failure rates across both GPUs and TPUs.</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5" name="Shape 1445"/>
        <p:cNvGrpSpPr/>
        <p:nvPr/>
      </p:nvGrpSpPr>
      <p:grpSpPr>
        <a:xfrm>
          <a:off x="0" y="0"/>
          <a:ext cx="0" cy="0"/>
          <a:chOff x="0" y="0"/>
          <a:chExt cx="0" cy="0"/>
        </a:xfrm>
      </p:grpSpPr>
      <p:sp>
        <p:nvSpPr>
          <p:cNvPr id="1446" name="Google Shape;1446;g37823749937_0_1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7" name="Google Shape;1447;g37823749937_0_1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talk about Flax NNX.</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37823749937_0_1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37823749937_0_1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JAX AI Stack is built with a modular, layered architecture.  JAX itself builds on XLA, and the other libraries in the stack build on JAX.  These are the same libraries that DeepMind uses.  We’ll focus now on Flax NNX, a library for building neural networks that is designed to be Pythonic, familiar, and relatively easy to use. </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7" name="Shape 1457"/>
        <p:cNvGrpSpPr/>
        <p:nvPr/>
      </p:nvGrpSpPr>
      <p:grpSpPr>
        <a:xfrm>
          <a:off x="0" y="0"/>
          <a:ext cx="0" cy="0"/>
          <a:chOff x="0" y="0"/>
          <a:chExt cx="0" cy="0"/>
        </a:xfrm>
      </p:grpSpPr>
      <p:sp>
        <p:nvSpPr>
          <p:cNvPr id="1458" name="Google Shape;1458;g37823749937_0_1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9" name="Google Shape;1459;g37823749937_0_1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Flax is a popular neural network library for JAX, and NNX is its modern API, introduced in 2024. NNX was explicitly designed to make building neural networks in JAX simpler, more flexible, and more intuitive for the developer. It aims to streamline the process of creating, inspecting, and debugging models, building on the experience gained from earlier JAX libraries.</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 name="Shape 1464"/>
        <p:cNvGrpSpPr/>
        <p:nvPr/>
      </p:nvGrpSpPr>
      <p:grpSpPr>
        <a:xfrm>
          <a:off x="0" y="0"/>
          <a:ext cx="0" cy="0"/>
          <a:chOff x="0" y="0"/>
          <a:chExt cx="0" cy="0"/>
        </a:xfrm>
      </p:grpSpPr>
      <p:sp>
        <p:nvSpPr>
          <p:cNvPr id="1465" name="Google Shape;1465;g37823749937_0_1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6" name="Google Shape;1466;g37823749937_0_1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And Flax is also fast, as developers have recognized.  Here’s another quote.</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37823749937_0_1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3" name="Google Shape;1343;g37823749937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We’ve heard from the community that they recognize and appreciate JAX.  Here’s a quote.</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1" name="Shape 1471"/>
        <p:cNvGrpSpPr/>
        <p:nvPr/>
      </p:nvGrpSpPr>
      <p:grpSpPr>
        <a:xfrm>
          <a:off x="0" y="0"/>
          <a:ext cx="0" cy="0"/>
          <a:chOff x="0" y="0"/>
          <a:chExt cx="0" cy="0"/>
        </a:xfrm>
      </p:grpSpPr>
      <p:sp>
        <p:nvSpPr>
          <p:cNvPr id="1472" name="Google Shape;1472;g37823749937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3" name="Google Shape;1473;g37823749937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key strength of NNX is its Pythonic design. It uses standard Python object semantics – think classes, attributes, methods, and even standard reference sharing, which is great for things like sharing weights between layers. You define your network components by subclassing </a:t>
            </a:r>
            <a:r>
              <a:rPr lang="en" sz="1300">
                <a:latin typeface="Roboto Mono Medium"/>
                <a:ea typeface="Roboto Mono Medium"/>
                <a:cs typeface="Roboto Mono Medium"/>
                <a:sym typeface="Roboto Mono Medium"/>
              </a:rPr>
              <a:t>nnx.Module</a:t>
            </a:r>
            <a:r>
              <a:rPr lang="en" sz="1300"/>
              <a:t>, setting up layers like Convolutions, Linear layers, or Batch Normalization as attributes in the </a:t>
            </a:r>
            <a:r>
              <a:rPr lang="en" sz="1300">
                <a:latin typeface="Roboto Mono Medium"/>
                <a:ea typeface="Roboto Mono Medium"/>
                <a:cs typeface="Roboto Mono Medium"/>
                <a:sym typeface="Roboto Mono Medium"/>
              </a:rPr>
              <a:t>__init__</a:t>
            </a:r>
            <a:r>
              <a:rPr lang="en" sz="1300"/>
              <a:t> method, and defining the forward pass in the </a:t>
            </a:r>
            <a:r>
              <a:rPr lang="en" sz="1300">
                <a:latin typeface="Roboto Mono Medium"/>
                <a:ea typeface="Roboto Mono Medium"/>
                <a:cs typeface="Roboto Mono Medium"/>
                <a:sym typeface="Roboto Mono Medium"/>
              </a:rPr>
              <a:t>__call__</a:t>
            </a:r>
            <a:r>
              <a:rPr lang="en" sz="1300"/>
              <a:t> method – a pattern familiar to many Python programmers. </a:t>
            </a:r>
            <a:r>
              <a:rPr lang="en" sz="1300"/>
              <a:t>This makes NNX feel very natural. A key part of this is that NNX modules are now native Pytrees, so they integrate seamlessly with JAX's core transformations. This significantly lowers the learning curve for developers coming from object-oriented frameworks who want to tap into JAX's power.</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8" name="Shape 1478"/>
        <p:cNvGrpSpPr/>
        <p:nvPr/>
      </p:nvGrpSpPr>
      <p:grpSpPr>
        <a:xfrm>
          <a:off x="0" y="0"/>
          <a:ext cx="0" cy="0"/>
          <a:chOff x="0" y="0"/>
          <a:chExt cx="0" cy="0"/>
        </a:xfrm>
      </p:grpSpPr>
      <p:sp>
        <p:nvSpPr>
          <p:cNvPr id="1479" name="Google Shape;1479;g37823749937_0_1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0" name="Google Shape;1480;g37823749937_0_1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Now let’s take a look at the JAX ecosystem.  It’s not as big as either the PyTorch or TensorFlow ecosystems, but it’s growing fast.</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3" name="Shape 1483"/>
        <p:cNvGrpSpPr/>
        <p:nvPr/>
      </p:nvGrpSpPr>
      <p:grpSpPr>
        <a:xfrm>
          <a:off x="0" y="0"/>
          <a:ext cx="0" cy="0"/>
          <a:chOff x="0" y="0"/>
          <a:chExt cx="0" cy="0"/>
        </a:xfrm>
      </p:grpSpPr>
      <p:sp>
        <p:nvSpPr>
          <p:cNvPr id="1484" name="Google Shape;1484;g37823749937_0_1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5" name="Google Shape;1485;g37823749937_0_1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Beyond JAX core and Flax NNX, one of the biggest advantages is the rapidly growing ecosystem surrounding JAX. There's already a huge number of libraries and projects built on JAX, which really speaks to its power and flexibility across many different fields, well beyond typical deep learning tasks. This is partly due to JAX's modular design, where the core is kept lean and clean, allowing specialized communities to build on top. For those looking for a stable starting point for AI development, the JAX AI Stack offers a curated set of core libraries that are tested to work well together.</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0" name="Shape 1490"/>
        <p:cNvGrpSpPr/>
        <p:nvPr/>
      </p:nvGrpSpPr>
      <p:grpSpPr>
        <a:xfrm>
          <a:off x="0" y="0"/>
          <a:ext cx="0" cy="0"/>
          <a:chOff x="0" y="0"/>
          <a:chExt cx="0" cy="0"/>
        </a:xfrm>
      </p:grpSpPr>
      <p:sp>
        <p:nvSpPr>
          <p:cNvPr id="1491" name="Google Shape;1491;g37823749937_0_1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2" name="Google Shape;1492;g37823749937_0_1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just a taste of the ecosystem's breadth. You can see dedicated libraries for various neural network approaches beyond Flax NNX, like Penzai and Equinox. There are specialized toolkits for training large foundation models, extensive libraries for reinforcement learning including environments and algorithms, and powerful tools for probabilistic programming and Bayesian modeling.</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7" name="Shape 1497"/>
        <p:cNvGrpSpPr/>
        <p:nvPr/>
      </p:nvGrpSpPr>
      <p:grpSpPr>
        <a:xfrm>
          <a:off x="0" y="0"/>
          <a:ext cx="0" cy="0"/>
          <a:chOff x="0" y="0"/>
          <a:chExt cx="0" cy="0"/>
        </a:xfrm>
      </p:grpSpPr>
      <p:sp>
        <p:nvSpPr>
          <p:cNvPr id="1498" name="Google Shape;1498;g37823749937_0_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9" name="Google Shape;1499;g37823749937_0_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JAX truly shines in scientific computing, with libraries for molecular dynamics, quantum physics, cosmology, solving differential equations, and much more. Add to that state-of-the-art optimization libraries like Optax and essential utilities, and you get a very comprehensive platform.</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37823749937_0_1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37823749937_0_1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We’ll explore more of the reasons that developers love JAX when we dive into each section, but for now let’s take a high level look at it.</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9" name="Shape 1509"/>
        <p:cNvGrpSpPr/>
        <p:nvPr/>
      </p:nvGrpSpPr>
      <p:grpSpPr>
        <a:xfrm>
          <a:off x="0" y="0"/>
          <a:ext cx="0" cy="0"/>
          <a:chOff x="0" y="0"/>
          <a:chExt cx="0" cy="0"/>
        </a:xfrm>
      </p:grpSpPr>
      <p:sp>
        <p:nvSpPr>
          <p:cNvPr id="1510" name="Google Shape;1510;g37823749937_0_1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1" name="Google Shape;1511;g37823749937_0_1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JAX provides an incredibly strong foundation for high-performance computing, leveraging XLA and composable transformations like </a:t>
            </a:r>
            <a:r>
              <a:rPr lang="en" sz="1300">
                <a:latin typeface="Roboto Mono Medium"/>
                <a:ea typeface="Roboto Mono Medium"/>
                <a:cs typeface="Roboto Mono Medium"/>
                <a:sym typeface="Roboto Mono Medium"/>
              </a:rPr>
              <a:t>jit()</a:t>
            </a:r>
            <a:r>
              <a:rPr lang="en" sz="1300"/>
              <a:t>, </a:t>
            </a:r>
            <a:r>
              <a:rPr lang="en" sz="1300">
                <a:latin typeface="Roboto Mono Medium"/>
                <a:ea typeface="Roboto Mono Medium"/>
                <a:cs typeface="Roboto Mono Medium"/>
                <a:sym typeface="Roboto Mono Medium"/>
              </a:rPr>
              <a:t>grad()</a:t>
            </a:r>
            <a:r>
              <a:rPr lang="en" sz="1300"/>
              <a:t>, </a:t>
            </a:r>
            <a:r>
              <a:rPr lang="en" sz="1300">
                <a:latin typeface="Roboto Mono Medium"/>
                <a:ea typeface="Roboto Mono Medium"/>
                <a:cs typeface="Roboto Mono Medium"/>
                <a:sym typeface="Roboto Mono Medium"/>
              </a:rPr>
              <a:t>vmap()</a:t>
            </a:r>
            <a:r>
              <a:rPr lang="en" sz="1300"/>
              <a:t>. Its functional approach boosts both performance and reproducibility. Flax NNX builds beautifully on this foundation</a:t>
            </a:r>
            <a:r>
              <a:rPr lang="en" sz="1300"/>
              <a:t>. By making modules native JAX Pytrees, it offers a modern, Pythonic, and intuitive way to develop neural networks that integrates directly and seamlessly with JAX's power.</a:t>
            </a:r>
            <a:r>
              <a:rPr lang="en" sz="1300"/>
              <a:t> When you combine JAX's performance with NNX's usability and the sheer breadth of the surrounding ecosystem, you get a truly premier platform for researchers and engineers pushing the boundaries in AI, machine learning, and complex scientific computation.</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7" name="Shape 1517"/>
        <p:cNvGrpSpPr/>
        <p:nvPr/>
      </p:nvGrpSpPr>
      <p:grpSpPr>
        <a:xfrm>
          <a:off x="0" y="0"/>
          <a:ext cx="0" cy="0"/>
          <a:chOff x="0" y="0"/>
          <a:chExt cx="0" cy="0"/>
        </a:xfrm>
      </p:grpSpPr>
      <p:sp>
        <p:nvSpPr>
          <p:cNvPr id="1518" name="Google Shape;1518;g37482f11695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9" name="Google Shape;1519;g37482f11695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 name="Shape 1524"/>
        <p:cNvGrpSpPr/>
        <p:nvPr/>
      </p:nvGrpSpPr>
      <p:grpSpPr>
        <a:xfrm>
          <a:off x="0" y="0"/>
          <a:ext cx="0" cy="0"/>
          <a:chOff x="0" y="0"/>
          <a:chExt cx="0" cy="0"/>
        </a:xfrm>
      </p:grpSpPr>
      <p:sp>
        <p:nvSpPr>
          <p:cNvPr id="1525" name="Google Shape;1525;g37482f11695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6" name="Google Shape;1526;g37482f11695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37823749937_0_1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0" name="Google Shape;1350;g37823749937_0_1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Google developed JAX because Google needed JAX.  We learned from years of experience in ML and then AI, and successive generations of frameworks, starting with DistBelief and then TensorFlow.  Google needs high performance to work at massive scales with huge models and datasets.  Google also needs a framework that is flexible and modular in order to innovate quickly for both research and production use cases.  So high performance, flexibility, and modularity became the guiding principles for the development of JAX.</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5" name="Shape 1355"/>
        <p:cNvGrpSpPr/>
        <p:nvPr/>
      </p:nvGrpSpPr>
      <p:grpSpPr>
        <a:xfrm>
          <a:off x="0" y="0"/>
          <a:ext cx="0" cy="0"/>
          <a:chOff x="0" y="0"/>
          <a:chExt cx="0" cy="0"/>
        </a:xfrm>
      </p:grpSpPr>
      <p:sp>
        <p:nvSpPr>
          <p:cNvPr id="1356" name="Google Shape;1356;g37823749937_0_10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 name="Google Shape;1357;g37823749937_0_10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How good is the performance?  This comparison between JAX and NumPy on a free Colab CPU instance shows about a 5,300X speedup.</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3" name="Shape 1363"/>
        <p:cNvGrpSpPr/>
        <p:nvPr/>
      </p:nvGrpSpPr>
      <p:grpSpPr>
        <a:xfrm>
          <a:off x="0" y="0"/>
          <a:ext cx="0" cy="0"/>
          <a:chOff x="0" y="0"/>
          <a:chExt cx="0" cy="0"/>
        </a:xfrm>
      </p:grpSpPr>
      <p:sp>
        <p:nvSpPr>
          <p:cNvPr id="1364" name="Google Shape;1364;g37823749937_0_1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5" name="Google Shape;1365;g37823749937_0_1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rPr>
              <a:t>NNX is our new neural network framework.  We’ll talk about NNX in a bit.  This comparison between NNX and PyTorch on a free Colab CPU instance shows about a 2,200X speedup.  I’d say that’s pretty good!</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g37823749937_0_1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 name="Google Shape;1373;g37823749937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Nearly all of the AI and scientific research that Google and DeepMind do is done using JAX.  That includes both Gemini, Gemma, Imagen, Veo, etc.  There are good reasons for that.</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37823749937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37823749937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start with JAX itself. Think of JAX not just as another library, but as a high-performance platform for numerical computing in Python. It builds on the familiar syntax of Python and NumPy but adds powerful capabilities through composable function transformations – </a:t>
            </a:r>
            <a:r>
              <a:rPr lang="en" sz="1300">
                <a:latin typeface="Roboto Mono Medium"/>
                <a:ea typeface="Roboto Mono Medium"/>
                <a:cs typeface="Roboto Mono Medium"/>
                <a:sym typeface="Roboto Mono Medium"/>
              </a:rPr>
              <a:t>jit(), grad(), vmap(),</a:t>
            </a:r>
            <a:r>
              <a:rPr lang="en" sz="1300"/>
              <a:t> and </a:t>
            </a:r>
            <a:r>
              <a:rPr lang="en" sz="1300">
                <a:latin typeface="Roboto Mono Medium"/>
                <a:ea typeface="Roboto Mono Medium"/>
                <a:cs typeface="Roboto Mono Medium"/>
                <a:sym typeface="Roboto Mono Medium"/>
              </a:rPr>
              <a:t>shard_map()</a:t>
            </a:r>
            <a:r>
              <a:rPr lang="en" sz="1300"/>
              <a:t>. These allow JAX to automatically optimize your standard Python code for accelerators like GPUs and TPUs. And while it's widely used in machine learning, its core strengths make it valuable for any field needing fast numerical computation.</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g37823749937_0_1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 name="Google Shape;1390;g37823749937_0_1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t>JAX isn't just fast on one GPU or TPU, it's designed to scale. Thanks to the underlying XLA compiler, distributing computations across multiple devices often requires surprisingly little extra code compared to some other frameworks. You tell JAX how to split or 'shard' your data, and XLA handles the complex parts of coordinating the work and the communication between devices.</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5" name="Shape 1395"/>
        <p:cNvGrpSpPr/>
        <p:nvPr/>
      </p:nvGrpSpPr>
      <p:grpSpPr>
        <a:xfrm>
          <a:off x="0" y="0"/>
          <a:ext cx="0" cy="0"/>
          <a:chOff x="0" y="0"/>
          <a:chExt cx="0" cy="0"/>
        </a:xfrm>
      </p:grpSpPr>
      <p:sp>
        <p:nvSpPr>
          <p:cNvPr id="1396" name="Google Shape;1396;g37823749937_0_1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7" name="Google Shape;1397;g37823749937_0_1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300">
                <a:solidFill>
                  <a:schemeClr val="dk1"/>
                </a:solidFill>
              </a:rPr>
              <a:t>This also means your code often scales well automatically – run the same code on more devices, and XLA adapts. Plus, JAX provides excellent portability. Code you write can typically run across CPUs, NVIDIA GPUs, and Google TPUs without modification, because XLA handles the hardware specifics.</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027" name="Shape 1027"/>
        <p:cNvGrpSpPr/>
        <p:nvPr/>
      </p:nvGrpSpPr>
      <p:grpSpPr>
        <a:xfrm>
          <a:off x="0" y="0"/>
          <a:ext cx="0" cy="0"/>
          <a:chOff x="0" y="0"/>
          <a:chExt cx="0" cy="0"/>
        </a:xfrm>
      </p:grpSpPr>
      <p:sp>
        <p:nvSpPr>
          <p:cNvPr id="1028" name="Google Shape;1028;p103"/>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29" name="Google Shape;1029;p10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30" name="Google Shape;1030;p10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31" name="Google Shape;1031;p10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32" name="Google Shape;1032;p10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033" name="Shape 1033"/>
        <p:cNvGrpSpPr/>
        <p:nvPr/>
      </p:nvGrpSpPr>
      <p:grpSpPr>
        <a:xfrm>
          <a:off x="0" y="0"/>
          <a:ext cx="0" cy="0"/>
          <a:chOff x="0" y="0"/>
          <a:chExt cx="0" cy="0"/>
        </a:xfrm>
      </p:grpSpPr>
      <p:sp>
        <p:nvSpPr>
          <p:cNvPr id="1034" name="Google Shape;1034;p10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35" name="Google Shape;1035;p10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36" name="Google Shape;1036;p10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37" name="Google Shape;1037;p104"/>
          <p:cNvGrpSpPr/>
          <p:nvPr/>
        </p:nvGrpSpPr>
        <p:grpSpPr>
          <a:xfrm>
            <a:off x="8469122" y="4803781"/>
            <a:ext cx="420491" cy="137010"/>
            <a:chOff x="0" y="0"/>
            <a:chExt cx="2077525" cy="676925"/>
          </a:xfrm>
        </p:grpSpPr>
        <p:sp>
          <p:nvSpPr>
            <p:cNvPr id="1038" name="Google Shape;1038;p10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9" name="Google Shape;1039;p10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40" name="Google Shape;1040;p10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41" name="Google Shape;1041;p10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42" name="Google Shape;1042;p10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43" name="Google Shape;1043;p10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044" name="Shape 1044"/>
        <p:cNvGrpSpPr/>
        <p:nvPr/>
      </p:nvGrpSpPr>
      <p:grpSpPr>
        <a:xfrm>
          <a:off x="0" y="0"/>
          <a:ext cx="0" cy="0"/>
          <a:chOff x="0" y="0"/>
          <a:chExt cx="0" cy="0"/>
        </a:xfrm>
      </p:grpSpPr>
      <p:sp>
        <p:nvSpPr>
          <p:cNvPr id="1045" name="Google Shape;1045;p105"/>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46" name="Google Shape;1046;p105"/>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47" name="Google Shape;1047;p10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10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49" name="Google Shape;1049;p10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50" name="Google Shape;1050;p105"/>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51" name="Google Shape;1051;p105"/>
          <p:cNvGrpSpPr/>
          <p:nvPr/>
        </p:nvGrpSpPr>
        <p:grpSpPr>
          <a:xfrm>
            <a:off x="8469122" y="4803781"/>
            <a:ext cx="420491" cy="137010"/>
            <a:chOff x="0" y="0"/>
            <a:chExt cx="2077525" cy="676925"/>
          </a:xfrm>
        </p:grpSpPr>
        <p:sp>
          <p:nvSpPr>
            <p:cNvPr id="1052" name="Google Shape;1052;p10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3" name="Google Shape;1053;p10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4" name="Google Shape;1054;p10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5" name="Google Shape;1055;p10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6" name="Google Shape;1056;p10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7" name="Google Shape;1057;p10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058" name="Shape 1058"/>
        <p:cNvGrpSpPr/>
        <p:nvPr/>
      </p:nvGrpSpPr>
      <p:grpSpPr>
        <a:xfrm>
          <a:off x="0" y="0"/>
          <a:ext cx="0" cy="0"/>
          <a:chOff x="0" y="0"/>
          <a:chExt cx="0" cy="0"/>
        </a:xfrm>
      </p:grpSpPr>
      <p:sp>
        <p:nvSpPr>
          <p:cNvPr id="1059" name="Google Shape;1059;p10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10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1" name="Google Shape;1061;p106"/>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62" name="Google Shape;1062;p10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63" name="Google Shape;1063;p10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64" name="Google Shape;1064;p10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65" name="Google Shape;1065;p106"/>
          <p:cNvGrpSpPr/>
          <p:nvPr/>
        </p:nvGrpSpPr>
        <p:grpSpPr>
          <a:xfrm>
            <a:off x="8469122" y="4803781"/>
            <a:ext cx="420491" cy="137010"/>
            <a:chOff x="0" y="0"/>
            <a:chExt cx="2077525" cy="676925"/>
          </a:xfrm>
        </p:grpSpPr>
        <p:sp>
          <p:nvSpPr>
            <p:cNvPr id="1066" name="Google Shape;1066;p10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7" name="Google Shape;1067;p10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8" name="Google Shape;1068;p10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9" name="Google Shape;1069;p10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70" name="Google Shape;1070;p10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71" name="Google Shape;1071;p10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072" name="Shape 1072"/>
        <p:cNvGrpSpPr/>
        <p:nvPr/>
      </p:nvGrpSpPr>
      <p:grpSpPr>
        <a:xfrm>
          <a:off x="0" y="0"/>
          <a:ext cx="0" cy="0"/>
          <a:chOff x="0" y="0"/>
          <a:chExt cx="0" cy="0"/>
        </a:xfrm>
      </p:grpSpPr>
      <p:sp>
        <p:nvSpPr>
          <p:cNvPr id="1073" name="Google Shape;1073;p10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10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75" name="Google Shape;1075;p107"/>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6" name="Google Shape;1076;p10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77" name="Google Shape;1077;p10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78" name="Google Shape;1078;p10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79" name="Google Shape;1079;p107"/>
          <p:cNvGrpSpPr/>
          <p:nvPr/>
        </p:nvGrpSpPr>
        <p:grpSpPr>
          <a:xfrm>
            <a:off x="8469122" y="4803781"/>
            <a:ext cx="420491" cy="137010"/>
            <a:chOff x="0" y="0"/>
            <a:chExt cx="2077525" cy="676925"/>
          </a:xfrm>
        </p:grpSpPr>
        <p:sp>
          <p:nvSpPr>
            <p:cNvPr id="1080" name="Google Shape;1080;p10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1" name="Google Shape;1081;p10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2" name="Google Shape;1082;p10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3" name="Google Shape;1083;p10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4" name="Google Shape;1084;p10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5" name="Google Shape;1085;p10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086" name="Shape 1086"/>
        <p:cNvGrpSpPr/>
        <p:nvPr/>
      </p:nvGrpSpPr>
      <p:grpSpPr>
        <a:xfrm>
          <a:off x="0" y="0"/>
          <a:ext cx="0" cy="0"/>
          <a:chOff x="0" y="0"/>
          <a:chExt cx="0" cy="0"/>
        </a:xfrm>
      </p:grpSpPr>
      <p:sp>
        <p:nvSpPr>
          <p:cNvPr id="1087" name="Google Shape;1087;p108"/>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88" name="Google Shape;1088;p10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89" name="Google Shape;1089;p10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90" name="Google Shape;1090;p10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91" name="Google Shape;1091;p10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092" name="Shape 1092"/>
        <p:cNvGrpSpPr/>
        <p:nvPr/>
      </p:nvGrpSpPr>
      <p:grpSpPr>
        <a:xfrm>
          <a:off x="0" y="0"/>
          <a:ext cx="0" cy="0"/>
          <a:chOff x="0" y="0"/>
          <a:chExt cx="0" cy="0"/>
        </a:xfrm>
      </p:grpSpPr>
      <p:sp>
        <p:nvSpPr>
          <p:cNvPr id="1093" name="Google Shape;1093;p109"/>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94" name="Google Shape;1094;p10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95" name="Google Shape;1095;p10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96" name="Google Shape;1096;p10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97" name="Google Shape;1097;p10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1098" name="Shape 1098"/>
        <p:cNvGrpSpPr/>
        <p:nvPr/>
      </p:nvGrpSpPr>
      <p:grpSpPr>
        <a:xfrm>
          <a:off x="0" y="0"/>
          <a:ext cx="0" cy="0"/>
          <a:chOff x="0" y="0"/>
          <a:chExt cx="0" cy="0"/>
        </a:xfrm>
      </p:grpSpPr>
      <p:sp>
        <p:nvSpPr>
          <p:cNvPr id="1099" name="Google Shape;1099;p110"/>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00" name="Google Shape;1100;p1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01" name="Google Shape;1101;p1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02" name="Google Shape;1102;p1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03" name="Google Shape;1103;p1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1104" name="Shape 1104"/>
        <p:cNvGrpSpPr/>
        <p:nvPr/>
      </p:nvGrpSpPr>
      <p:grpSpPr>
        <a:xfrm>
          <a:off x="0" y="0"/>
          <a:ext cx="0" cy="0"/>
          <a:chOff x="0" y="0"/>
          <a:chExt cx="0" cy="0"/>
        </a:xfrm>
      </p:grpSpPr>
      <p:sp>
        <p:nvSpPr>
          <p:cNvPr id="1105" name="Google Shape;1105;p111"/>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06" name="Google Shape;1106;p11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07" name="Google Shape;1107;p11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08" name="Google Shape;1108;p11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09" name="Google Shape;1109;p11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1110" name="Shape 1110"/>
        <p:cNvGrpSpPr/>
        <p:nvPr/>
      </p:nvGrpSpPr>
      <p:grpSpPr>
        <a:xfrm>
          <a:off x="0" y="0"/>
          <a:ext cx="0" cy="0"/>
          <a:chOff x="0" y="0"/>
          <a:chExt cx="0" cy="0"/>
        </a:xfrm>
      </p:grpSpPr>
      <p:sp>
        <p:nvSpPr>
          <p:cNvPr id="1111" name="Google Shape;1111;p112"/>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12" name="Google Shape;1112;p1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113" name="Google Shape;1113;p112"/>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1114" name="Google Shape;1114;p112"/>
          <p:cNvGrpSpPr/>
          <p:nvPr/>
        </p:nvGrpSpPr>
        <p:grpSpPr>
          <a:xfrm>
            <a:off x="8469122" y="4803781"/>
            <a:ext cx="420491" cy="137010"/>
            <a:chOff x="0" y="0"/>
            <a:chExt cx="2077525" cy="676925"/>
          </a:xfrm>
        </p:grpSpPr>
        <p:sp>
          <p:nvSpPr>
            <p:cNvPr id="1115" name="Google Shape;1115;p1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16" name="Google Shape;1116;p1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17" name="Google Shape;1117;p1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18" name="Google Shape;1118;p1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19" name="Google Shape;1119;p1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0" name="Google Shape;1120;p1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1121" name="Google Shape;1121;p112"/>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122" name="Google Shape;1122;p112"/>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1123" name="Shape 1123"/>
        <p:cNvGrpSpPr/>
        <p:nvPr/>
      </p:nvGrpSpPr>
      <p:grpSpPr>
        <a:xfrm>
          <a:off x="0" y="0"/>
          <a:ext cx="0" cy="0"/>
          <a:chOff x="0" y="0"/>
          <a:chExt cx="0" cy="0"/>
        </a:xfrm>
      </p:grpSpPr>
      <p:sp>
        <p:nvSpPr>
          <p:cNvPr id="1124" name="Google Shape;1124;p113"/>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25" name="Google Shape;1125;p11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126" name="Google Shape;1126;p113"/>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1127" name="Google Shape;1127;p113"/>
          <p:cNvGrpSpPr/>
          <p:nvPr/>
        </p:nvGrpSpPr>
        <p:grpSpPr>
          <a:xfrm>
            <a:off x="8469122" y="4803781"/>
            <a:ext cx="420491" cy="137010"/>
            <a:chOff x="0" y="0"/>
            <a:chExt cx="2077525" cy="676925"/>
          </a:xfrm>
        </p:grpSpPr>
        <p:sp>
          <p:nvSpPr>
            <p:cNvPr id="1128" name="Google Shape;1128;p11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9" name="Google Shape;1129;p11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0" name="Google Shape;1130;p11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1" name="Google Shape;1131;p11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2" name="Google Shape;1132;p11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3" name="Google Shape;1133;p11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1134" name="Shape 1134"/>
        <p:cNvGrpSpPr/>
        <p:nvPr/>
      </p:nvGrpSpPr>
      <p:grpSpPr>
        <a:xfrm>
          <a:off x="0" y="0"/>
          <a:ext cx="0" cy="0"/>
          <a:chOff x="0" y="0"/>
          <a:chExt cx="0" cy="0"/>
        </a:xfrm>
      </p:grpSpPr>
      <p:sp>
        <p:nvSpPr>
          <p:cNvPr id="1135" name="Google Shape;1135;p11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1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37" name="Google Shape;1137;p1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138" name="Google Shape;1138;p114"/>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39" name="Google Shape;1139;p114"/>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40" name="Google Shape;1140;p114"/>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41" name="Google Shape;1141;p114"/>
          <p:cNvGrpSpPr/>
          <p:nvPr/>
        </p:nvGrpSpPr>
        <p:grpSpPr>
          <a:xfrm>
            <a:off x="8469122" y="4803781"/>
            <a:ext cx="420491" cy="137010"/>
            <a:chOff x="0" y="0"/>
            <a:chExt cx="2077525" cy="676925"/>
          </a:xfrm>
        </p:grpSpPr>
        <p:sp>
          <p:nvSpPr>
            <p:cNvPr id="1142" name="Google Shape;1142;p1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3" name="Google Shape;1143;p1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4" name="Google Shape;1144;p1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5" name="Google Shape;1145;p1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6" name="Google Shape;1146;p1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7" name="Google Shape;1147;p1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1148" name="Shape 1148"/>
        <p:cNvGrpSpPr/>
        <p:nvPr/>
      </p:nvGrpSpPr>
      <p:grpSpPr>
        <a:xfrm>
          <a:off x="0" y="0"/>
          <a:ext cx="0" cy="0"/>
          <a:chOff x="0" y="0"/>
          <a:chExt cx="0" cy="0"/>
        </a:xfrm>
      </p:grpSpPr>
      <p:sp>
        <p:nvSpPr>
          <p:cNvPr id="1149" name="Google Shape;1149;p11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50" name="Google Shape;1150;p11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51" name="Google Shape;1151;p11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52" name="Google Shape;1152;p11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53" name="Google Shape;1153;p11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54" name="Google Shape;1154;p115"/>
          <p:cNvGrpSpPr/>
          <p:nvPr/>
        </p:nvGrpSpPr>
        <p:grpSpPr>
          <a:xfrm>
            <a:off x="8469122" y="4803781"/>
            <a:ext cx="420491" cy="137010"/>
            <a:chOff x="0" y="0"/>
            <a:chExt cx="2077525" cy="676925"/>
          </a:xfrm>
        </p:grpSpPr>
        <p:sp>
          <p:nvSpPr>
            <p:cNvPr id="1155" name="Google Shape;1155;p11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6" name="Google Shape;1156;p11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7" name="Google Shape;1157;p11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8" name="Google Shape;1158;p11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9" name="Google Shape;1159;p11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0" name="Google Shape;1160;p11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1161" name="Shape 1161"/>
        <p:cNvGrpSpPr/>
        <p:nvPr/>
      </p:nvGrpSpPr>
      <p:grpSpPr>
        <a:xfrm>
          <a:off x="0" y="0"/>
          <a:ext cx="0" cy="0"/>
          <a:chOff x="0" y="0"/>
          <a:chExt cx="0" cy="0"/>
        </a:xfrm>
      </p:grpSpPr>
      <p:sp>
        <p:nvSpPr>
          <p:cNvPr id="1162" name="Google Shape;1162;p11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63" name="Google Shape;1163;p11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64" name="Google Shape;1164;p1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65" name="Google Shape;1165;p11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66" name="Google Shape;1166;p11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67" name="Google Shape;1167;p116"/>
          <p:cNvGrpSpPr/>
          <p:nvPr/>
        </p:nvGrpSpPr>
        <p:grpSpPr>
          <a:xfrm>
            <a:off x="8469122" y="4803781"/>
            <a:ext cx="420491" cy="137010"/>
            <a:chOff x="0" y="0"/>
            <a:chExt cx="2077525" cy="676925"/>
          </a:xfrm>
        </p:grpSpPr>
        <p:sp>
          <p:nvSpPr>
            <p:cNvPr id="1168" name="Google Shape;1168;p1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9" name="Google Shape;1169;p1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0" name="Google Shape;1170;p1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1" name="Google Shape;1171;p1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2" name="Google Shape;1172;p1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3" name="Google Shape;1173;p1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1174" name="Shape 1174"/>
        <p:cNvGrpSpPr/>
        <p:nvPr/>
      </p:nvGrpSpPr>
      <p:grpSpPr>
        <a:xfrm>
          <a:off x="0" y="0"/>
          <a:ext cx="0" cy="0"/>
          <a:chOff x="0" y="0"/>
          <a:chExt cx="0" cy="0"/>
        </a:xfrm>
      </p:grpSpPr>
      <p:sp>
        <p:nvSpPr>
          <p:cNvPr id="1175" name="Google Shape;1175;p11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76" name="Google Shape;1176;p11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77" name="Google Shape;1177;p1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78" name="Google Shape;1178;p11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79" name="Google Shape;1179;p11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80" name="Google Shape;1180;p117"/>
          <p:cNvGrpSpPr/>
          <p:nvPr/>
        </p:nvGrpSpPr>
        <p:grpSpPr>
          <a:xfrm>
            <a:off x="8469122" y="4803781"/>
            <a:ext cx="420491" cy="137010"/>
            <a:chOff x="0" y="0"/>
            <a:chExt cx="2077525" cy="676925"/>
          </a:xfrm>
        </p:grpSpPr>
        <p:sp>
          <p:nvSpPr>
            <p:cNvPr id="1181" name="Google Shape;1181;p1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2" name="Google Shape;1182;p1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3" name="Google Shape;1183;p1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4" name="Google Shape;1184;p1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5" name="Google Shape;1185;p1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6" name="Google Shape;1186;p1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1187" name="Shape 1187"/>
        <p:cNvGrpSpPr/>
        <p:nvPr/>
      </p:nvGrpSpPr>
      <p:grpSpPr>
        <a:xfrm>
          <a:off x="0" y="0"/>
          <a:ext cx="0" cy="0"/>
          <a:chOff x="0" y="0"/>
          <a:chExt cx="0" cy="0"/>
        </a:xfrm>
      </p:grpSpPr>
      <p:sp>
        <p:nvSpPr>
          <p:cNvPr id="1188" name="Google Shape;1188;p118"/>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1189" name="Google Shape;1189;p118"/>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90" name="Google Shape;1190;p11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91" name="Google Shape;1191;p1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92" name="Google Shape;1192;p1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93" name="Google Shape;1193;p11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94" name="Google Shape;1194;p118"/>
          <p:cNvGrpSpPr/>
          <p:nvPr/>
        </p:nvGrpSpPr>
        <p:grpSpPr>
          <a:xfrm>
            <a:off x="8469122" y="4803781"/>
            <a:ext cx="420491" cy="137010"/>
            <a:chOff x="0" y="0"/>
            <a:chExt cx="2077525" cy="676925"/>
          </a:xfrm>
        </p:grpSpPr>
        <p:sp>
          <p:nvSpPr>
            <p:cNvPr id="1195" name="Google Shape;1195;p1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6" name="Google Shape;1196;p1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7" name="Google Shape;1197;p1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8" name="Google Shape;1198;p1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9" name="Google Shape;1199;p1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0" name="Google Shape;1200;p1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1201" name="Shape 1201"/>
        <p:cNvGrpSpPr/>
        <p:nvPr/>
      </p:nvGrpSpPr>
      <p:grpSpPr>
        <a:xfrm>
          <a:off x="0" y="0"/>
          <a:ext cx="0" cy="0"/>
          <a:chOff x="0" y="0"/>
          <a:chExt cx="0" cy="0"/>
        </a:xfrm>
      </p:grpSpPr>
      <p:sp>
        <p:nvSpPr>
          <p:cNvPr id="1202" name="Google Shape;1202;p11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03" name="Google Shape;1203;p11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04" name="Google Shape;1204;p1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05" name="Google Shape;1205;p1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06" name="Google Shape;1206;p11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07" name="Google Shape;1207;p119"/>
          <p:cNvGrpSpPr/>
          <p:nvPr/>
        </p:nvGrpSpPr>
        <p:grpSpPr>
          <a:xfrm>
            <a:off x="8469122" y="4803781"/>
            <a:ext cx="420491" cy="137010"/>
            <a:chOff x="0" y="0"/>
            <a:chExt cx="2077525" cy="676925"/>
          </a:xfrm>
        </p:grpSpPr>
        <p:sp>
          <p:nvSpPr>
            <p:cNvPr id="1208" name="Google Shape;1208;p1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9" name="Google Shape;1209;p1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0" name="Google Shape;1210;p1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1" name="Google Shape;1211;p1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2" name="Google Shape;1212;p1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3" name="Google Shape;1213;p1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1214" name="Shape 1214"/>
        <p:cNvGrpSpPr/>
        <p:nvPr/>
      </p:nvGrpSpPr>
      <p:grpSpPr>
        <a:xfrm>
          <a:off x="0" y="0"/>
          <a:ext cx="0" cy="0"/>
          <a:chOff x="0" y="0"/>
          <a:chExt cx="0" cy="0"/>
        </a:xfrm>
      </p:grpSpPr>
      <p:sp>
        <p:nvSpPr>
          <p:cNvPr id="1215" name="Google Shape;1215;p120"/>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16" name="Google Shape;1216;p12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17" name="Google Shape;1217;p12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18" name="Google Shape;1218;p12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19" name="Google Shape;1219;p12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20" name="Google Shape;1220;p120"/>
          <p:cNvGrpSpPr/>
          <p:nvPr/>
        </p:nvGrpSpPr>
        <p:grpSpPr>
          <a:xfrm>
            <a:off x="8469122" y="4803781"/>
            <a:ext cx="420491" cy="137010"/>
            <a:chOff x="0" y="0"/>
            <a:chExt cx="2077525" cy="676925"/>
          </a:xfrm>
        </p:grpSpPr>
        <p:sp>
          <p:nvSpPr>
            <p:cNvPr id="1221" name="Google Shape;1221;p12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2" name="Google Shape;1222;p12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3" name="Google Shape;1223;p12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4" name="Google Shape;1224;p12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5" name="Google Shape;1225;p12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6" name="Google Shape;1226;p12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1227" name="Shape 1227"/>
        <p:cNvGrpSpPr/>
        <p:nvPr/>
      </p:nvGrpSpPr>
      <p:grpSpPr>
        <a:xfrm>
          <a:off x="0" y="0"/>
          <a:ext cx="0" cy="0"/>
          <a:chOff x="0" y="0"/>
          <a:chExt cx="0" cy="0"/>
        </a:xfrm>
      </p:grpSpPr>
      <p:sp>
        <p:nvSpPr>
          <p:cNvPr id="1228" name="Google Shape;1228;p12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9" name="Google Shape;1229;p121"/>
          <p:cNvGrpSpPr/>
          <p:nvPr/>
        </p:nvGrpSpPr>
        <p:grpSpPr>
          <a:xfrm>
            <a:off x="8469122" y="4803781"/>
            <a:ext cx="420491" cy="137010"/>
            <a:chOff x="0" y="0"/>
            <a:chExt cx="2077525" cy="676925"/>
          </a:xfrm>
        </p:grpSpPr>
        <p:sp>
          <p:nvSpPr>
            <p:cNvPr id="1230" name="Google Shape;1230;p12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1" name="Google Shape;1231;p12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2" name="Google Shape;1232;p12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3" name="Google Shape;1233;p12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4" name="Google Shape;1234;p12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5" name="Google Shape;1235;p12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1236" name="Shape 1236"/>
        <p:cNvGrpSpPr/>
        <p:nvPr/>
      </p:nvGrpSpPr>
      <p:grpSpPr>
        <a:xfrm>
          <a:off x="0" y="0"/>
          <a:ext cx="0" cy="0"/>
          <a:chOff x="0" y="0"/>
          <a:chExt cx="0" cy="0"/>
        </a:xfrm>
      </p:grpSpPr>
      <p:grpSp>
        <p:nvGrpSpPr>
          <p:cNvPr id="1237" name="Google Shape;1237;p122"/>
          <p:cNvGrpSpPr/>
          <p:nvPr/>
        </p:nvGrpSpPr>
        <p:grpSpPr>
          <a:xfrm>
            <a:off x="7742997" y="4803993"/>
            <a:ext cx="420491" cy="137010"/>
            <a:chOff x="0" y="0"/>
            <a:chExt cx="2077525" cy="676925"/>
          </a:xfrm>
        </p:grpSpPr>
        <p:sp>
          <p:nvSpPr>
            <p:cNvPr id="1238" name="Google Shape;1238;p12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9" name="Google Shape;1239;p12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0" name="Google Shape;1240;p12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1" name="Google Shape;1241;p12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2" name="Google Shape;1242;p12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3" name="Google Shape;1243;p12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1244" name="Google Shape;1244;p122"/>
          <p:cNvGrpSpPr/>
          <p:nvPr/>
        </p:nvGrpSpPr>
        <p:grpSpPr>
          <a:xfrm>
            <a:off x="8327424" y="4803984"/>
            <a:ext cx="562213" cy="125428"/>
            <a:chOff x="238125" y="2060625"/>
            <a:chExt cx="7143750" cy="1593750"/>
          </a:xfrm>
        </p:grpSpPr>
        <p:sp>
          <p:nvSpPr>
            <p:cNvPr id="1245" name="Google Shape;1245;p122"/>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122"/>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122"/>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122"/>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122"/>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122"/>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122"/>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122"/>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253" name="Google Shape;1253;p122"/>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1254" name="Shape 1254"/>
        <p:cNvGrpSpPr/>
        <p:nvPr/>
      </p:nvGrpSpPr>
      <p:grpSpPr>
        <a:xfrm>
          <a:off x="0" y="0"/>
          <a:ext cx="0" cy="0"/>
          <a:chOff x="0" y="0"/>
          <a:chExt cx="0" cy="0"/>
        </a:xfrm>
      </p:grpSpPr>
      <p:sp>
        <p:nvSpPr>
          <p:cNvPr id="1255" name="Google Shape;1255;p123"/>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1256" name="Google Shape;1256;p12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1257" name="Google Shape;1257;p123"/>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1258" name="Google Shape;1258;p123"/>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1259" name="Google Shape;1259;p123"/>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60" name="Google Shape;1260;p123"/>
          <p:cNvGrpSpPr/>
          <p:nvPr/>
        </p:nvGrpSpPr>
        <p:grpSpPr>
          <a:xfrm>
            <a:off x="8469122" y="4803781"/>
            <a:ext cx="420491" cy="137010"/>
            <a:chOff x="0" y="0"/>
            <a:chExt cx="2077525" cy="676925"/>
          </a:xfrm>
        </p:grpSpPr>
        <p:sp>
          <p:nvSpPr>
            <p:cNvPr id="1261" name="Google Shape;1261;p12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62" name="Google Shape;1262;p12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63" name="Google Shape;1263;p12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64" name="Google Shape;1264;p12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65" name="Google Shape;1265;p12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66" name="Google Shape;1266;p12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1267" name="Shape 1267"/>
        <p:cNvGrpSpPr/>
        <p:nvPr/>
      </p:nvGrpSpPr>
      <p:grpSpPr>
        <a:xfrm>
          <a:off x="0" y="0"/>
          <a:ext cx="0" cy="0"/>
          <a:chOff x="0" y="0"/>
          <a:chExt cx="0" cy="0"/>
        </a:xfrm>
      </p:grpSpPr>
      <p:pic>
        <p:nvPicPr>
          <p:cNvPr id="1268" name="Google Shape;1268;p124"/>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1269" name="Google Shape;1269;p124"/>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1270" name="Google Shape;1270;p124"/>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71" name="Google Shape;1271;p124"/>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124"/>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1273" name="Shape 1273"/>
        <p:cNvGrpSpPr/>
        <p:nvPr/>
      </p:nvGrpSpPr>
      <p:grpSpPr>
        <a:xfrm>
          <a:off x="0" y="0"/>
          <a:ext cx="0" cy="0"/>
          <a:chOff x="0" y="0"/>
          <a:chExt cx="0" cy="0"/>
        </a:xfrm>
      </p:grpSpPr>
      <p:sp>
        <p:nvSpPr>
          <p:cNvPr id="1274" name="Google Shape;1274;p12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1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276" name="Google Shape;1276;p12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77" name="Google Shape;1277;p125"/>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278" name="Google Shape;1278;p125"/>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79" name="Google Shape;1279;p125"/>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280" name="Google Shape;1280;p125"/>
          <p:cNvGrpSpPr/>
          <p:nvPr/>
        </p:nvGrpSpPr>
        <p:grpSpPr>
          <a:xfrm>
            <a:off x="8469122" y="4803781"/>
            <a:ext cx="420491" cy="137010"/>
            <a:chOff x="0" y="0"/>
            <a:chExt cx="2077525" cy="676925"/>
          </a:xfrm>
        </p:grpSpPr>
        <p:sp>
          <p:nvSpPr>
            <p:cNvPr id="1281" name="Google Shape;1281;p1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82" name="Google Shape;1282;p1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83" name="Google Shape;1283;p1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84" name="Google Shape;1284;p1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85" name="Google Shape;1285;p1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86" name="Google Shape;1286;p1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1287" name="Shape 1287"/>
        <p:cNvGrpSpPr/>
        <p:nvPr/>
      </p:nvGrpSpPr>
      <p:grpSpPr>
        <a:xfrm>
          <a:off x="0" y="0"/>
          <a:ext cx="0" cy="0"/>
          <a:chOff x="0" y="0"/>
          <a:chExt cx="0" cy="0"/>
        </a:xfrm>
      </p:grpSpPr>
      <p:sp>
        <p:nvSpPr>
          <p:cNvPr id="1288" name="Google Shape;1288;p126"/>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1289" name="Google Shape;1289;p126"/>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90" name="Google Shape;1290;p1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1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292" name="Google Shape;1292;p12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93" name="Google Shape;1293;p126"/>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294" name="Google Shape;1294;p126"/>
          <p:cNvGrpSpPr/>
          <p:nvPr/>
        </p:nvGrpSpPr>
        <p:grpSpPr>
          <a:xfrm>
            <a:off x="8469122" y="4803781"/>
            <a:ext cx="420491" cy="137010"/>
            <a:chOff x="0" y="0"/>
            <a:chExt cx="2077525" cy="676925"/>
          </a:xfrm>
        </p:grpSpPr>
        <p:sp>
          <p:nvSpPr>
            <p:cNvPr id="1295" name="Google Shape;1295;p1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6" name="Google Shape;1296;p1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7" name="Google Shape;1297;p1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8" name="Google Shape;1298;p1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9" name="Google Shape;1299;p1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0" name="Google Shape;1300;p1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1301" name="Shape 1301"/>
        <p:cNvGrpSpPr/>
        <p:nvPr/>
      </p:nvGrpSpPr>
      <p:grpSpPr>
        <a:xfrm>
          <a:off x="0" y="0"/>
          <a:ext cx="0" cy="0"/>
          <a:chOff x="0" y="0"/>
          <a:chExt cx="0" cy="0"/>
        </a:xfrm>
      </p:grpSpPr>
      <p:sp>
        <p:nvSpPr>
          <p:cNvPr id="1302" name="Google Shape;1302;p12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1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304" name="Google Shape;1304;p12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05" name="Google Shape;1305;p12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306" name="Google Shape;1306;p12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07" name="Google Shape;1307;p12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08" name="Google Shape;1308;p127"/>
          <p:cNvGrpSpPr/>
          <p:nvPr/>
        </p:nvGrpSpPr>
        <p:grpSpPr>
          <a:xfrm>
            <a:off x="8469122" y="4803781"/>
            <a:ext cx="420491" cy="137010"/>
            <a:chOff x="0" y="0"/>
            <a:chExt cx="2077525" cy="676925"/>
          </a:xfrm>
        </p:grpSpPr>
        <p:sp>
          <p:nvSpPr>
            <p:cNvPr id="1309" name="Google Shape;1309;p1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0" name="Google Shape;1310;p1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1" name="Google Shape;1311;p1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2" name="Google Shape;1312;p1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3" name="Google Shape;1313;p1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4" name="Google Shape;1314;p1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1315" name="Shape 1315"/>
        <p:cNvGrpSpPr/>
        <p:nvPr/>
      </p:nvGrpSpPr>
      <p:grpSpPr>
        <a:xfrm>
          <a:off x="0" y="0"/>
          <a:ext cx="0" cy="0"/>
          <a:chOff x="0" y="0"/>
          <a:chExt cx="0" cy="0"/>
        </a:xfrm>
      </p:grpSpPr>
      <p:sp>
        <p:nvSpPr>
          <p:cNvPr id="1316" name="Google Shape;1316;p12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1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318" name="Google Shape;1318;p128"/>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19" name="Google Shape;1319;p12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320" name="Google Shape;1320;p12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21" name="Google Shape;1321;p12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22" name="Google Shape;1322;p128"/>
          <p:cNvGrpSpPr/>
          <p:nvPr/>
        </p:nvGrpSpPr>
        <p:grpSpPr>
          <a:xfrm>
            <a:off x="8469122" y="4803781"/>
            <a:ext cx="420491" cy="137010"/>
            <a:chOff x="0" y="0"/>
            <a:chExt cx="2077525" cy="676925"/>
          </a:xfrm>
        </p:grpSpPr>
        <p:sp>
          <p:nvSpPr>
            <p:cNvPr id="1323" name="Google Shape;1323;p1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4" name="Google Shape;1324;p1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5" name="Google Shape;1325;p1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6" name="Google Shape;1326;p1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7" name="Google Shape;1327;p1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8" name="Google Shape;1328;p1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1329" name="Shape 1329"/>
        <p:cNvGrpSpPr/>
        <p:nvPr/>
      </p:nvGrpSpPr>
      <p:grpSpPr>
        <a:xfrm>
          <a:off x="0" y="0"/>
          <a:ext cx="0" cy="0"/>
          <a:chOff x="0" y="0"/>
          <a:chExt cx="0" cy="0"/>
        </a:xfrm>
      </p:grpSpPr>
      <p:pic>
        <p:nvPicPr>
          <p:cNvPr id="1330" name="Google Shape;1330;p129"/>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1331" name="Shape 1331"/>
        <p:cNvGrpSpPr/>
        <p:nvPr/>
      </p:nvGrpSpPr>
      <p:grpSpPr>
        <a:xfrm>
          <a:off x="0" y="0"/>
          <a:ext cx="0" cy="0"/>
          <a:chOff x="0" y="0"/>
          <a:chExt cx="0" cy="0"/>
        </a:xfrm>
      </p:grpSpPr>
      <p:pic>
        <p:nvPicPr>
          <p:cNvPr id="1332" name="Google Shape;1332;p130"/>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1333" name="Shape 1333"/>
        <p:cNvGrpSpPr/>
        <p:nvPr/>
      </p:nvGrpSpPr>
      <p:grpSpPr>
        <a:xfrm>
          <a:off x="0" y="0"/>
          <a:ext cx="0" cy="0"/>
          <a:chOff x="0" y="0"/>
          <a:chExt cx="0" cy="0"/>
        </a:xfrm>
      </p:grpSpPr>
      <p:pic>
        <p:nvPicPr>
          <p:cNvPr id="1334" name="Google Shape;1334;p131"/>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5" name="Shape 445"/>
        <p:cNvGrpSpPr/>
        <p:nvPr/>
      </p:nvGrpSpPr>
      <p:grpSpPr>
        <a:xfrm>
          <a:off x="0" y="0"/>
          <a:ext cx="0" cy="0"/>
          <a:chOff x="0" y="0"/>
          <a:chExt cx="0" cy="0"/>
        </a:xfrm>
      </p:grpSpPr>
      <p:sp>
        <p:nvSpPr>
          <p:cNvPr id="446" name="Google Shape;446;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7" name="Google Shape;447;p45"/>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48" name="Google Shape;448;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49" name="Google Shape;449;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0" name="Google Shape;450;p45"/>
          <p:cNvGrpSpPr/>
          <p:nvPr/>
        </p:nvGrpSpPr>
        <p:grpSpPr>
          <a:xfrm>
            <a:off x="8469122" y="4803781"/>
            <a:ext cx="420491" cy="137010"/>
            <a:chOff x="0" y="0"/>
            <a:chExt cx="2077525" cy="676925"/>
          </a:xfrm>
        </p:grpSpPr>
        <p:sp>
          <p:nvSpPr>
            <p:cNvPr id="451" name="Google Shape;451;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2" name="Google Shape;452;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3" name="Google Shape;453;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7" name="Shape 457"/>
        <p:cNvGrpSpPr/>
        <p:nvPr/>
      </p:nvGrpSpPr>
      <p:grpSpPr>
        <a:xfrm>
          <a:off x="0" y="0"/>
          <a:ext cx="0" cy="0"/>
          <a:chOff x="0" y="0"/>
          <a:chExt cx="0" cy="0"/>
        </a:xfrm>
      </p:grpSpPr>
      <p:sp>
        <p:nvSpPr>
          <p:cNvPr id="458" name="Google Shape;458;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59" name="Google Shape;459;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0" name="Google Shape;460;p46"/>
          <p:cNvGrpSpPr/>
          <p:nvPr/>
        </p:nvGrpSpPr>
        <p:grpSpPr>
          <a:xfrm>
            <a:off x="8469122" y="4803781"/>
            <a:ext cx="420491" cy="137010"/>
            <a:chOff x="0" y="0"/>
            <a:chExt cx="2077525" cy="676925"/>
          </a:xfrm>
        </p:grpSpPr>
        <p:sp>
          <p:nvSpPr>
            <p:cNvPr id="461" name="Google Shape;461;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2" name="Google Shape;462;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3" name="Google Shape;463;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7" name="Google Shape;467;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68" name="Shape 468"/>
        <p:cNvGrpSpPr/>
        <p:nvPr/>
      </p:nvGrpSpPr>
      <p:grpSpPr>
        <a:xfrm>
          <a:off x="0" y="0"/>
          <a:ext cx="0" cy="0"/>
          <a:chOff x="0" y="0"/>
          <a:chExt cx="0" cy="0"/>
        </a:xfrm>
      </p:grpSpPr>
      <p:sp>
        <p:nvSpPr>
          <p:cNvPr id="469" name="Google Shape;469;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0" name="Google Shape;470;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1" name="Google Shape;471;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pic>
        <p:nvPicPr>
          <p:cNvPr id="472" name="Google Shape;472;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3" name="Shape 473"/>
        <p:cNvGrpSpPr/>
        <p:nvPr/>
      </p:nvGrpSpPr>
      <p:grpSpPr>
        <a:xfrm>
          <a:off x="0" y="0"/>
          <a:ext cx="0" cy="0"/>
          <a:chOff x="0" y="0"/>
          <a:chExt cx="0" cy="0"/>
        </a:xfrm>
      </p:grpSpPr>
      <p:pic>
        <p:nvPicPr>
          <p:cNvPr id="474" name="Google Shape;474;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5" name="Shape 475"/>
        <p:cNvGrpSpPr/>
        <p:nvPr/>
      </p:nvGrpSpPr>
      <p:grpSpPr>
        <a:xfrm>
          <a:off x="0" y="0"/>
          <a:ext cx="0" cy="0"/>
          <a:chOff x="0" y="0"/>
          <a:chExt cx="0" cy="0"/>
        </a:xfrm>
      </p:grpSpPr>
      <p:sp>
        <p:nvSpPr>
          <p:cNvPr id="476" name="Google Shape;476;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77" name="Google Shape;477;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78" name="Google Shape;478;p49"/>
          <p:cNvGrpSpPr/>
          <p:nvPr/>
        </p:nvGrpSpPr>
        <p:grpSpPr>
          <a:xfrm>
            <a:off x="8469122" y="4803781"/>
            <a:ext cx="420491" cy="137010"/>
            <a:chOff x="0" y="0"/>
            <a:chExt cx="2077525" cy="676925"/>
          </a:xfrm>
        </p:grpSpPr>
        <p:sp>
          <p:nvSpPr>
            <p:cNvPr id="479" name="Google Shape;479;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0" name="Google Shape;480;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1" name="Google Shape;481;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2" name="Google Shape;482;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3" name="Google Shape;483;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5" name="Shape 485"/>
        <p:cNvGrpSpPr/>
        <p:nvPr/>
      </p:nvGrpSpPr>
      <p:grpSpPr>
        <a:xfrm>
          <a:off x="0" y="0"/>
          <a:ext cx="0" cy="0"/>
          <a:chOff x="0" y="0"/>
          <a:chExt cx="0" cy="0"/>
        </a:xfrm>
      </p:grpSpPr>
      <p:sp>
        <p:nvSpPr>
          <p:cNvPr id="486" name="Google Shape;486;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7" name="Google Shape;487;p50"/>
          <p:cNvGrpSpPr/>
          <p:nvPr/>
        </p:nvGrpSpPr>
        <p:grpSpPr>
          <a:xfrm>
            <a:off x="8469122" y="4803781"/>
            <a:ext cx="420491" cy="137010"/>
            <a:chOff x="0" y="0"/>
            <a:chExt cx="2077525" cy="676925"/>
          </a:xfrm>
        </p:grpSpPr>
        <p:sp>
          <p:nvSpPr>
            <p:cNvPr id="488" name="Google Shape;488;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9" name="Google Shape;489;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0" name="Google Shape;490;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1" name="Google Shape;491;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2" name="Google Shape;492;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3" name="Google Shape;493;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4" name="Google Shape;494;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95" name="Google Shape;495;p50"/>
          <p:cNvSpPr/>
          <p:nvPr>
            <p:ph idx="2" type="pic"/>
          </p:nvPr>
        </p:nvSpPr>
        <p:spPr>
          <a:xfrm>
            <a:off x="801850" y="1413550"/>
            <a:ext cx="964500" cy="964500"/>
          </a:xfrm>
          <a:prstGeom prst="ellipse">
            <a:avLst/>
          </a:prstGeom>
          <a:noFill/>
          <a:ln>
            <a:noFill/>
          </a:ln>
        </p:spPr>
      </p:sp>
      <p:sp>
        <p:nvSpPr>
          <p:cNvPr id="496" name="Google Shape;496;p50"/>
          <p:cNvSpPr/>
          <p:nvPr>
            <p:ph idx="3" type="pic"/>
          </p:nvPr>
        </p:nvSpPr>
        <p:spPr>
          <a:xfrm>
            <a:off x="3022600" y="1413550"/>
            <a:ext cx="964500" cy="964500"/>
          </a:xfrm>
          <a:prstGeom prst="ellipse">
            <a:avLst/>
          </a:prstGeom>
          <a:noFill/>
          <a:ln>
            <a:noFill/>
          </a:ln>
        </p:spPr>
      </p:sp>
      <p:sp>
        <p:nvSpPr>
          <p:cNvPr id="497" name="Google Shape;497;p50"/>
          <p:cNvSpPr/>
          <p:nvPr>
            <p:ph idx="4" type="pic"/>
          </p:nvPr>
        </p:nvSpPr>
        <p:spPr>
          <a:xfrm>
            <a:off x="5243350" y="1413550"/>
            <a:ext cx="964500" cy="964500"/>
          </a:xfrm>
          <a:prstGeom prst="ellipse">
            <a:avLst/>
          </a:prstGeom>
          <a:noFill/>
          <a:ln>
            <a:noFill/>
          </a:ln>
        </p:spPr>
      </p:sp>
      <p:sp>
        <p:nvSpPr>
          <p:cNvPr id="498" name="Google Shape;498;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499" name="Shape 499"/>
        <p:cNvGrpSpPr/>
        <p:nvPr/>
      </p:nvGrpSpPr>
      <p:grpSpPr>
        <a:xfrm>
          <a:off x="0" y="0"/>
          <a:ext cx="0" cy="0"/>
          <a:chOff x="0" y="0"/>
          <a:chExt cx="0" cy="0"/>
        </a:xfrm>
      </p:grpSpPr>
      <p:sp>
        <p:nvSpPr>
          <p:cNvPr id="500" name="Google Shape;500;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1" name="Google Shape;501;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2" name="Google Shape;502;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3" name="Google Shape;503;p51"/>
          <p:cNvGrpSpPr/>
          <p:nvPr/>
        </p:nvGrpSpPr>
        <p:grpSpPr>
          <a:xfrm>
            <a:off x="8469122" y="4803781"/>
            <a:ext cx="420491" cy="137010"/>
            <a:chOff x="0" y="0"/>
            <a:chExt cx="2077525" cy="676925"/>
          </a:xfrm>
        </p:grpSpPr>
        <p:sp>
          <p:nvSpPr>
            <p:cNvPr id="504" name="Google Shape;504;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5" name="Google Shape;505;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6" name="Google Shape;506;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7" name="Google Shape;507;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8" name="Google Shape;508;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9" name="Google Shape;509;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0" name="Google Shape;510;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1" name="Shape 511"/>
        <p:cNvGrpSpPr/>
        <p:nvPr/>
      </p:nvGrpSpPr>
      <p:grpSpPr>
        <a:xfrm>
          <a:off x="0" y="0"/>
          <a:ext cx="0" cy="0"/>
          <a:chOff x="0" y="0"/>
          <a:chExt cx="0" cy="0"/>
        </a:xfrm>
      </p:grpSpPr>
      <p:sp>
        <p:nvSpPr>
          <p:cNvPr id="512" name="Google Shape;512;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3" name="Google Shape;513;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14" name="Google Shape;514;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15" name="Google Shape;515;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16" name="Google Shape;516;p52"/>
          <p:cNvGrpSpPr/>
          <p:nvPr/>
        </p:nvGrpSpPr>
        <p:grpSpPr>
          <a:xfrm>
            <a:off x="8469122" y="4803781"/>
            <a:ext cx="420491" cy="137010"/>
            <a:chOff x="0" y="0"/>
            <a:chExt cx="2077525" cy="676925"/>
          </a:xfrm>
        </p:grpSpPr>
        <p:sp>
          <p:nvSpPr>
            <p:cNvPr id="517" name="Google Shape;517;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8" name="Google Shape;518;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9" name="Google Shape;519;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0" name="Google Shape;520;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1" name="Google Shape;521;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2" name="Google Shape;522;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23" name="Shape 523"/>
        <p:cNvGrpSpPr/>
        <p:nvPr/>
      </p:nvGrpSpPr>
      <p:grpSpPr>
        <a:xfrm>
          <a:off x="0" y="0"/>
          <a:ext cx="0" cy="0"/>
          <a:chOff x="0" y="0"/>
          <a:chExt cx="0" cy="0"/>
        </a:xfrm>
      </p:grpSpPr>
      <p:grpSp>
        <p:nvGrpSpPr>
          <p:cNvPr id="524" name="Google Shape;524;p53"/>
          <p:cNvGrpSpPr/>
          <p:nvPr/>
        </p:nvGrpSpPr>
        <p:grpSpPr>
          <a:xfrm>
            <a:off x="8469122" y="4803781"/>
            <a:ext cx="420491" cy="137010"/>
            <a:chOff x="0" y="0"/>
            <a:chExt cx="2077525" cy="676925"/>
          </a:xfrm>
        </p:grpSpPr>
        <p:sp>
          <p:nvSpPr>
            <p:cNvPr id="525" name="Google Shape;525;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0" name="Google Shape;530;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1" name="Shape 531"/>
        <p:cNvGrpSpPr/>
        <p:nvPr/>
      </p:nvGrpSpPr>
      <p:grpSpPr>
        <a:xfrm>
          <a:off x="0" y="0"/>
          <a:ext cx="0" cy="0"/>
          <a:chOff x="0" y="0"/>
          <a:chExt cx="0" cy="0"/>
        </a:xfrm>
      </p:grpSpPr>
      <p:sp>
        <p:nvSpPr>
          <p:cNvPr id="532" name="Google Shape;532;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33" name="Google Shape;533;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cxnSp>
        <p:nvCxnSpPr>
          <p:cNvPr id="534" name="Google Shape;534;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35" name="Google Shape;535;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36" name="Shape 536"/>
        <p:cNvGrpSpPr/>
        <p:nvPr/>
      </p:nvGrpSpPr>
      <p:grpSpPr>
        <a:xfrm>
          <a:off x="0" y="0"/>
          <a:ext cx="0" cy="0"/>
          <a:chOff x="0" y="0"/>
          <a:chExt cx="0" cy="0"/>
        </a:xfrm>
      </p:grpSpPr>
      <p:sp>
        <p:nvSpPr>
          <p:cNvPr id="537" name="Google Shape;537;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38" name="Google Shape;538;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39" name="Google Shape;539;p55"/>
          <p:cNvGrpSpPr/>
          <p:nvPr/>
        </p:nvGrpSpPr>
        <p:grpSpPr>
          <a:xfrm>
            <a:off x="8469122" y="4803781"/>
            <a:ext cx="420491" cy="137010"/>
            <a:chOff x="0" y="0"/>
            <a:chExt cx="2077525" cy="676925"/>
          </a:xfrm>
        </p:grpSpPr>
        <p:sp>
          <p:nvSpPr>
            <p:cNvPr id="540" name="Google Shape;540;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1" name="Google Shape;541;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2" name="Google Shape;542;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3" name="Google Shape;543;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4" name="Google Shape;544;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45" name="Google Shape;545;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46" name="Shape 546"/>
        <p:cNvGrpSpPr/>
        <p:nvPr/>
      </p:nvGrpSpPr>
      <p:grpSpPr>
        <a:xfrm>
          <a:off x="0" y="0"/>
          <a:ext cx="0" cy="0"/>
          <a:chOff x="0" y="0"/>
          <a:chExt cx="0" cy="0"/>
        </a:xfrm>
      </p:grpSpPr>
      <p:sp>
        <p:nvSpPr>
          <p:cNvPr id="547" name="Google Shape;547;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49" name="Google Shape;54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50" name="Google Shape;55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51" name="Google Shape;55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52" name="Google Shape;552;p56"/>
          <p:cNvGrpSpPr/>
          <p:nvPr/>
        </p:nvGrpSpPr>
        <p:grpSpPr>
          <a:xfrm>
            <a:off x="8469122" y="4803781"/>
            <a:ext cx="420491" cy="137010"/>
            <a:chOff x="0" y="0"/>
            <a:chExt cx="2077525" cy="676925"/>
          </a:xfrm>
        </p:grpSpPr>
        <p:sp>
          <p:nvSpPr>
            <p:cNvPr id="553" name="Google Shape;55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5" name="Google Shape;55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6" name="Google Shape;55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7" name="Google Shape;55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8" name="Google Shape;55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59" name="Shape 559"/>
        <p:cNvGrpSpPr/>
        <p:nvPr/>
      </p:nvGrpSpPr>
      <p:grpSpPr>
        <a:xfrm>
          <a:off x="0" y="0"/>
          <a:ext cx="0" cy="0"/>
          <a:chOff x="0" y="0"/>
          <a:chExt cx="0" cy="0"/>
        </a:xfrm>
      </p:grpSpPr>
      <p:sp>
        <p:nvSpPr>
          <p:cNvPr id="560" name="Google Shape;56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61" name="Google Shape;56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cxnSp>
        <p:nvCxnSpPr>
          <p:cNvPr id="562" name="Google Shape;562;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63" name="Google Shape;563;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64" name="Shape 564"/>
        <p:cNvGrpSpPr/>
        <p:nvPr/>
      </p:nvGrpSpPr>
      <p:grpSpPr>
        <a:xfrm>
          <a:off x="0" y="0"/>
          <a:ext cx="0" cy="0"/>
          <a:chOff x="0" y="0"/>
          <a:chExt cx="0" cy="0"/>
        </a:xfrm>
      </p:grpSpPr>
      <p:sp>
        <p:nvSpPr>
          <p:cNvPr id="565" name="Google Shape;565;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66" name="Google Shape;566;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67" name="Google Shape;567;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68" name="Google Shape;568;p58"/>
          <p:cNvGrpSpPr/>
          <p:nvPr/>
        </p:nvGrpSpPr>
        <p:grpSpPr>
          <a:xfrm>
            <a:off x="8469122" y="4803781"/>
            <a:ext cx="420491" cy="137010"/>
            <a:chOff x="0" y="0"/>
            <a:chExt cx="2077525" cy="676925"/>
          </a:xfrm>
        </p:grpSpPr>
        <p:sp>
          <p:nvSpPr>
            <p:cNvPr id="569" name="Google Shape;569;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0" name="Google Shape;570;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1" name="Google Shape;571;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2" name="Google Shape;572;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3" name="Google Shape;573;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74" name="Google Shape;574;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75" name="Shape 575"/>
        <p:cNvGrpSpPr/>
        <p:nvPr/>
      </p:nvGrpSpPr>
      <p:grpSpPr>
        <a:xfrm>
          <a:off x="0" y="0"/>
          <a:ext cx="0" cy="0"/>
          <a:chOff x="0" y="0"/>
          <a:chExt cx="0" cy="0"/>
        </a:xfrm>
      </p:grpSpPr>
      <p:sp>
        <p:nvSpPr>
          <p:cNvPr id="576" name="Google Shape;576;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7" name="Google Shape;577;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8" name="Google Shape;578;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9" name="Google Shape;579;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80" name="Google Shape;580;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81" name="Shape 581"/>
        <p:cNvGrpSpPr/>
        <p:nvPr/>
      </p:nvGrpSpPr>
      <p:grpSpPr>
        <a:xfrm>
          <a:off x="0" y="0"/>
          <a:ext cx="0" cy="0"/>
          <a:chOff x="0" y="0"/>
          <a:chExt cx="0" cy="0"/>
        </a:xfrm>
      </p:grpSpPr>
      <p:sp>
        <p:nvSpPr>
          <p:cNvPr id="582" name="Google Shape;582;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83" name="Google Shape;583;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84" name="Google Shape;584;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85" name="Google Shape;585;p60"/>
          <p:cNvGrpSpPr/>
          <p:nvPr/>
        </p:nvGrpSpPr>
        <p:grpSpPr>
          <a:xfrm>
            <a:off x="8469122" y="4803781"/>
            <a:ext cx="420491" cy="137010"/>
            <a:chOff x="0" y="0"/>
            <a:chExt cx="2077525" cy="676925"/>
          </a:xfrm>
        </p:grpSpPr>
        <p:sp>
          <p:nvSpPr>
            <p:cNvPr id="586" name="Google Shape;586;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7" name="Google Shape;587;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8" name="Google Shape;588;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9" name="Google Shape;589;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0" name="Google Shape;590;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1" name="Google Shape;591;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592" name="Shape 592"/>
        <p:cNvGrpSpPr/>
        <p:nvPr/>
      </p:nvGrpSpPr>
      <p:grpSpPr>
        <a:xfrm>
          <a:off x="0" y="0"/>
          <a:ext cx="0" cy="0"/>
          <a:chOff x="0" y="0"/>
          <a:chExt cx="0" cy="0"/>
        </a:xfrm>
      </p:grpSpPr>
      <p:sp>
        <p:nvSpPr>
          <p:cNvPr id="593" name="Google Shape;593;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94" name="Google Shape;594;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95" name="Google Shape;595;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97" name="Google Shape;597;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98" name="Google Shape;598;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99" name="Google Shape;599;p61"/>
          <p:cNvGrpSpPr/>
          <p:nvPr/>
        </p:nvGrpSpPr>
        <p:grpSpPr>
          <a:xfrm>
            <a:off x="8469122" y="4803781"/>
            <a:ext cx="420491" cy="137010"/>
            <a:chOff x="0" y="0"/>
            <a:chExt cx="2077525" cy="676925"/>
          </a:xfrm>
        </p:grpSpPr>
        <p:sp>
          <p:nvSpPr>
            <p:cNvPr id="600" name="Google Shape;600;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3" name="Google Shape;603;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4" name="Google Shape;604;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5" name="Google Shape;605;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06" name="Shape 606"/>
        <p:cNvGrpSpPr/>
        <p:nvPr/>
      </p:nvGrpSpPr>
      <p:grpSpPr>
        <a:xfrm>
          <a:off x="0" y="0"/>
          <a:ext cx="0" cy="0"/>
          <a:chOff x="0" y="0"/>
          <a:chExt cx="0" cy="0"/>
        </a:xfrm>
      </p:grpSpPr>
      <p:sp>
        <p:nvSpPr>
          <p:cNvPr id="607" name="Google Shape;607;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9" name="Google Shape;609;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10" name="Google Shape;610;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11" name="Google Shape;611;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12" name="Google Shape;612;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3" name="Google Shape;613;p62"/>
          <p:cNvGrpSpPr/>
          <p:nvPr/>
        </p:nvGrpSpPr>
        <p:grpSpPr>
          <a:xfrm>
            <a:off x="8469122" y="4803781"/>
            <a:ext cx="420491" cy="137010"/>
            <a:chOff x="0" y="0"/>
            <a:chExt cx="2077525" cy="676925"/>
          </a:xfrm>
        </p:grpSpPr>
        <p:sp>
          <p:nvSpPr>
            <p:cNvPr id="614" name="Google Shape;614;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7" name="Google Shape;617;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8" name="Google Shape;618;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9" name="Google Shape;619;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20" name="Shape 620"/>
        <p:cNvGrpSpPr/>
        <p:nvPr/>
      </p:nvGrpSpPr>
      <p:grpSpPr>
        <a:xfrm>
          <a:off x="0" y="0"/>
          <a:ext cx="0" cy="0"/>
          <a:chOff x="0" y="0"/>
          <a:chExt cx="0" cy="0"/>
        </a:xfrm>
      </p:grpSpPr>
      <p:sp>
        <p:nvSpPr>
          <p:cNvPr id="621" name="Google Shape;621;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23" name="Google Shape;623;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4" name="Google Shape;624;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5" name="Google Shape;625;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6" name="Google Shape;626;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7" name="Google Shape;627;p63"/>
          <p:cNvGrpSpPr/>
          <p:nvPr/>
        </p:nvGrpSpPr>
        <p:grpSpPr>
          <a:xfrm>
            <a:off x="8469122" y="4803781"/>
            <a:ext cx="420491" cy="137010"/>
            <a:chOff x="0" y="0"/>
            <a:chExt cx="2077525" cy="676925"/>
          </a:xfrm>
        </p:grpSpPr>
        <p:sp>
          <p:nvSpPr>
            <p:cNvPr id="628" name="Google Shape;628;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1" name="Google Shape;631;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2" name="Google Shape;632;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3" name="Google Shape;633;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34" name="Shape 634"/>
        <p:cNvGrpSpPr/>
        <p:nvPr/>
      </p:nvGrpSpPr>
      <p:grpSpPr>
        <a:xfrm>
          <a:off x="0" y="0"/>
          <a:ext cx="0" cy="0"/>
          <a:chOff x="0" y="0"/>
          <a:chExt cx="0" cy="0"/>
        </a:xfrm>
      </p:grpSpPr>
      <p:sp>
        <p:nvSpPr>
          <p:cNvPr id="635" name="Google Shape;635;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36" name="Google Shape;636;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37" name="Google Shape;637;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38" name="Google Shape;638;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39" name="Google Shape;639;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40" name="Shape 640"/>
        <p:cNvGrpSpPr/>
        <p:nvPr/>
      </p:nvGrpSpPr>
      <p:grpSpPr>
        <a:xfrm>
          <a:off x="0" y="0"/>
          <a:ext cx="0" cy="0"/>
          <a:chOff x="0" y="0"/>
          <a:chExt cx="0" cy="0"/>
        </a:xfrm>
      </p:grpSpPr>
      <p:sp>
        <p:nvSpPr>
          <p:cNvPr id="641" name="Google Shape;641;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2" name="Google Shape;642;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3" name="Google Shape;643;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4" name="Google Shape;644;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45" name="Google Shape;645;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46" name="Shape 646"/>
        <p:cNvGrpSpPr/>
        <p:nvPr/>
      </p:nvGrpSpPr>
      <p:grpSpPr>
        <a:xfrm>
          <a:off x="0" y="0"/>
          <a:ext cx="0" cy="0"/>
          <a:chOff x="0" y="0"/>
          <a:chExt cx="0" cy="0"/>
        </a:xfrm>
      </p:grpSpPr>
      <p:sp>
        <p:nvSpPr>
          <p:cNvPr id="647" name="Google Shape;647;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8" name="Google Shape;648;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9" name="Google Shape;649;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0" name="Google Shape;650;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1" name="Google Shape;651;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52" name="Shape 652"/>
        <p:cNvGrpSpPr/>
        <p:nvPr/>
      </p:nvGrpSpPr>
      <p:grpSpPr>
        <a:xfrm>
          <a:off x="0" y="0"/>
          <a:ext cx="0" cy="0"/>
          <a:chOff x="0" y="0"/>
          <a:chExt cx="0" cy="0"/>
        </a:xfrm>
      </p:grpSpPr>
      <p:sp>
        <p:nvSpPr>
          <p:cNvPr id="653" name="Google Shape;653;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4" name="Google Shape;654;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5" name="Google Shape;655;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6" name="Google Shape;656;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7" name="Google Shape;657;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58" name="Shape 658"/>
        <p:cNvGrpSpPr/>
        <p:nvPr/>
      </p:nvGrpSpPr>
      <p:grpSpPr>
        <a:xfrm>
          <a:off x="0" y="0"/>
          <a:ext cx="0" cy="0"/>
          <a:chOff x="0" y="0"/>
          <a:chExt cx="0" cy="0"/>
        </a:xfrm>
      </p:grpSpPr>
      <p:sp>
        <p:nvSpPr>
          <p:cNvPr id="659" name="Google Shape;659;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60" name="Google Shape;660;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61" name="Google Shape;661;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62" name="Google Shape;662;p68"/>
          <p:cNvGrpSpPr/>
          <p:nvPr/>
        </p:nvGrpSpPr>
        <p:grpSpPr>
          <a:xfrm>
            <a:off x="8469122" y="4803781"/>
            <a:ext cx="420491" cy="137010"/>
            <a:chOff x="0" y="0"/>
            <a:chExt cx="2077525" cy="676925"/>
          </a:xfrm>
        </p:grpSpPr>
        <p:sp>
          <p:nvSpPr>
            <p:cNvPr id="663" name="Google Shape;663;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4" name="Google Shape;664;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5" name="Google Shape;665;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6" name="Google Shape;666;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7" name="Google Shape;667;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8" name="Google Shape;668;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69" name="Google Shape;669;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70" name="Google Shape;670;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71" name="Shape 671"/>
        <p:cNvGrpSpPr/>
        <p:nvPr/>
      </p:nvGrpSpPr>
      <p:grpSpPr>
        <a:xfrm>
          <a:off x="0" y="0"/>
          <a:ext cx="0" cy="0"/>
          <a:chOff x="0" y="0"/>
          <a:chExt cx="0" cy="0"/>
        </a:xfrm>
      </p:grpSpPr>
      <p:sp>
        <p:nvSpPr>
          <p:cNvPr id="672" name="Google Shape;672;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3" name="Google Shape;673;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4" name="Google Shape;674;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5" name="Google Shape;675;p69"/>
          <p:cNvGrpSpPr/>
          <p:nvPr/>
        </p:nvGrpSpPr>
        <p:grpSpPr>
          <a:xfrm>
            <a:off x="8469122" y="4803781"/>
            <a:ext cx="420491" cy="137010"/>
            <a:chOff x="0" y="0"/>
            <a:chExt cx="2077525" cy="676925"/>
          </a:xfrm>
        </p:grpSpPr>
        <p:sp>
          <p:nvSpPr>
            <p:cNvPr id="676" name="Google Shape;676;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0" name="Google Shape;680;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1" name="Google Shape;681;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82" name="Shape 682"/>
        <p:cNvGrpSpPr/>
        <p:nvPr/>
      </p:nvGrpSpPr>
      <p:grpSpPr>
        <a:xfrm>
          <a:off x="0" y="0"/>
          <a:ext cx="0" cy="0"/>
          <a:chOff x="0" y="0"/>
          <a:chExt cx="0" cy="0"/>
        </a:xfrm>
      </p:grpSpPr>
      <p:sp>
        <p:nvSpPr>
          <p:cNvPr id="683" name="Google Shape;683;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5" name="Google Shape;685;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86" name="Google Shape;686;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87" name="Google Shape;687;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88" name="Google Shape;688;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689" name="Google Shape;689;p70"/>
          <p:cNvGrpSpPr/>
          <p:nvPr/>
        </p:nvGrpSpPr>
        <p:grpSpPr>
          <a:xfrm>
            <a:off x="8469122" y="4803781"/>
            <a:ext cx="420491" cy="137010"/>
            <a:chOff x="0" y="0"/>
            <a:chExt cx="2077525" cy="676925"/>
          </a:xfrm>
        </p:grpSpPr>
        <p:sp>
          <p:nvSpPr>
            <p:cNvPr id="690" name="Google Shape;690;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3" name="Google Shape;693;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4" name="Google Shape;694;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5" name="Google Shape;695;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696" name="Shape 696"/>
        <p:cNvGrpSpPr/>
        <p:nvPr/>
      </p:nvGrpSpPr>
      <p:grpSpPr>
        <a:xfrm>
          <a:off x="0" y="0"/>
          <a:ext cx="0" cy="0"/>
          <a:chOff x="0" y="0"/>
          <a:chExt cx="0" cy="0"/>
        </a:xfrm>
      </p:grpSpPr>
      <p:sp>
        <p:nvSpPr>
          <p:cNvPr id="697" name="Google Shape;697;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8" name="Google Shape;698;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9" name="Google Shape;699;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00" name="Google Shape;700;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1" name="Google Shape;701;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2" name="Google Shape;702;p71"/>
          <p:cNvGrpSpPr/>
          <p:nvPr/>
        </p:nvGrpSpPr>
        <p:grpSpPr>
          <a:xfrm>
            <a:off x="8469122" y="4803781"/>
            <a:ext cx="420491" cy="137010"/>
            <a:chOff x="0" y="0"/>
            <a:chExt cx="2077525" cy="676925"/>
          </a:xfrm>
        </p:grpSpPr>
        <p:sp>
          <p:nvSpPr>
            <p:cNvPr id="703" name="Google Shape;703;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7" name="Google Shape;707;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8" name="Google Shape;708;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09" name="Shape 709"/>
        <p:cNvGrpSpPr/>
        <p:nvPr/>
      </p:nvGrpSpPr>
      <p:grpSpPr>
        <a:xfrm>
          <a:off x="0" y="0"/>
          <a:ext cx="0" cy="0"/>
          <a:chOff x="0" y="0"/>
          <a:chExt cx="0" cy="0"/>
        </a:xfrm>
      </p:grpSpPr>
      <p:sp>
        <p:nvSpPr>
          <p:cNvPr id="710" name="Google Shape;710;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11" name="Google Shape;711;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2" name="Google Shape;712;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3" name="Google Shape;713;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4" name="Google Shape;714;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5" name="Google Shape;715;p72"/>
          <p:cNvGrpSpPr/>
          <p:nvPr/>
        </p:nvGrpSpPr>
        <p:grpSpPr>
          <a:xfrm>
            <a:off x="8469122" y="4803781"/>
            <a:ext cx="420491" cy="137010"/>
            <a:chOff x="0" y="0"/>
            <a:chExt cx="2077525" cy="676925"/>
          </a:xfrm>
        </p:grpSpPr>
        <p:sp>
          <p:nvSpPr>
            <p:cNvPr id="716" name="Google Shape;716;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0" name="Google Shape;720;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1" name="Google Shape;721;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22" name="Shape 722"/>
        <p:cNvGrpSpPr/>
        <p:nvPr/>
      </p:nvGrpSpPr>
      <p:grpSpPr>
        <a:xfrm>
          <a:off x="0" y="0"/>
          <a:ext cx="0" cy="0"/>
          <a:chOff x="0" y="0"/>
          <a:chExt cx="0" cy="0"/>
        </a:xfrm>
      </p:grpSpPr>
      <p:sp>
        <p:nvSpPr>
          <p:cNvPr id="723" name="Google Shape;723;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4" name="Google Shape;724;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5" name="Google Shape;725;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6" name="Google Shape;726;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7" name="Google Shape;727;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8" name="Google Shape;728;p73"/>
          <p:cNvGrpSpPr/>
          <p:nvPr/>
        </p:nvGrpSpPr>
        <p:grpSpPr>
          <a:xfrm>
            <a:off x="8469122" y="4803781"/>
            <a:ext cx="420491" cy="137010"/>
            <a:chOff x="0" y="0"/>
            <a:chExt cx="2077525" cy="676925"/>
          </a:xfrm>
        </p:grpSpPr>
        <p:sp>
          <p:nvSpPr>
            <p:cNvPr id="729" name="Google Shape;729;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3" name="Google Shape;733;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4" name="Google Shape;734;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35" name="Shape 735"/>
        <p:cNvGrpSpPr/>
        <p:nvPr/>
      </p:nvGrpSpPr>
      <p:grpSpPr>
        <a:xfrm>
          <a:off x="0" y="0"/>
          <a:ext cx="0" cy="0"/>
          <a:chOff x="0" y="0"/>
          <a:chExt cx="0" cy="0"/>
        </a:xfrm>
      </p:grpSpPr>
      <p:sp>
        <p:nvSpPr>
          <p:cNvPr id="736" name="Google Shape;736;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37" name="Google Shape;737;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8" name="Google Shape;738;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9" name="Google Shape;739;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40" name="Google Shape;740;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41" name="Google Shape;741;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42" name="Google Shape;742;p74"/>
          <p:cNvGrpSpPr/>
          <p:nvPr/>
        </p:nvGrpSpPr>
        <p:grpSpPr>
          <a:xfrm>
            <a:off x="8469122" y="4803781"/>
            <a:ext cx="420491" cy="137010"/>
            <a:chOff x="0" y="0"/>
            <a:chExt cx="2077525" cy="676925"/>
          </a:xfrm>
        </p:grpSpPr>
        <p:sp>
          <p:nvSpPr>
            <p:cNvPr id="743" name="Google Shape;743;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6" name="Google Shape;746;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7" name="Google Shape;747;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8" name="Google Shape;748;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49" name="Shape 749"/>
        <p:cNvGrpSpPr/>
        <p:nvPr/>
      </p:nvGrpSpPr>
      <p:grpSpPr>
        <a:xfrm>
          <a:off x="0" y="0"/>
          <a:ext cx="0" cy="0"/>
          <a:chOff x="0" y="0"/>
          <a:chExt cx="0" cy="0"/>
        </a:xfrm>
      </p:grpSpPr>
      <p:sp>
        <p:nvSpPr>
          <p:cNvPr id="750" name="Google Shape;750;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51" name="Google Shape;751;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2" name="Google Shape;752;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3" name="Google Shape;753;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4" name="Google Shape;754;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5" name="Google Shape;755;p75"/>
          <p:cNvGrpSpPr/>
          <p:nvPr/>
        </p:nvGrpSpPr>
        <p:grpSpPr>
          <a:xfrm>
            <a:off x="8469122" y="4803781"/>
            <a:ext cx="420491" cy="137010"/>
            <a:chOff x="0" y="0"/>
            <a:chExt cx="2077525" cy="676925"/>
          </a:xfrm>
        </p:grpSpPr>
        <p:sp>
          <p:nvSpPr>
            <p:cNvPr id="756" name="Google Shape;756;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0" name="Google Shape;760;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1" name="Google Shape;761;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62" name="Shape 762"/>
        <p:cNvGrpSpPr/>
        <p:nvPr/>
      </p:nvGrpSpPr>
      <p:grpSpPr>
        <a:xfrm>
          <a:off x="0" y="0"/>
          <a:ext cx="0" cy="0"/>
          <a:chOff x="0" y="0"/>
          <a:chExt cx="0" cy="0"/>
        </a:xfrm>
      </p:grpSpPr>
      <p:sp>
        <p:nvSpPr>
          <p:cNvPr id="763" name="Google Shape;763;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4" name="Google Shape;764;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5" name="Google Shape;765;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6" name="Google Shape;766;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7" name="Google Shape;767;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8" name="Google Shape;768;p76"/>
          <p:cNvGrpSpPr/>
          <p:nvPr/>
        </p:nvGrpSpPr>
        <p:grpSpPr>
          <a:xfrm>
            <a:off x="8469122" y="4803781"/>
            <a:ext cx="420491" cy="137010"/>
            <a:chOff x="0" y="0"/>
            <a:chExt cx="2077525" cy="676925"/>
          </a:xfrm>
        </p:grpSpPr>
        <p:sp>
          <p:nvSpPr>
            <p:cNvPr id="769" name="Google Shape;769;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3" name="Google Shape;773;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4" name="Google Shape;774;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75" name="Shape 775"/>
        <p:cNvGrpSpPr/>
        <p:nvPr/>
      </p:nvGrpSpPr>
      <p:grpSpPr>
        <a:xfrm>
          <a:off x="0" y="0"/>
          <a:ext cx="0" cy="0"/>
          <a:chOff x="0" y="0"/>
          <a:chExt cx="0" cy="0"/>
        </a:xfrm>
      </p:grpSpPr>
      <p:sp>
        <p:nvSpPr>
          <p:cNvPr id="776" name="Google Shape;776;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7" name="Google Shape;777;p77"/>
          <p:cNvGrpSpPr/>
          <p:nvPr/>
        </p:nvGrpSpPr>
        <p:grpSpPr>
          <a:xfrm>
            <a:off x="8469122" y="4803781"/>
            <a:ext cx="420491" cy="137010"/>
            <a:chOff x="0" y="0"/>
            <a:chExt cx="2077525" cy="676925"/>
          </a:xfrm>
        </p:grpSpPr>
        <p:sp>
          <p:nvSpPr>
            <p:cNvPr id="778" name="Google Shape;778;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9" name="Google Shape;779;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0" name="Google Shape;780;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84" name="Shape 784"/>
        <p:cNvGrpSpPr/>
        <p:nvPr/>
      </p:nvGrpSpPr>
      <p:grpSpPr>
        <a:xfrm>
          <a:off x="0" y="0"/>
          <a:ext cx="0" cy="0"/>
          <a:chOff x="0" y="0"/>
          <a:chExt cx="0" cy="0"/>
        </a:xfrm>
      </p:grpSpPr>
      <p:grpSp>
        <p:nvGrpSpPr>
          <p:cNvPr id="785" name="Google Shape;785;p78"/>
          <p:cNvGrpSpPr/>
          <p:nvPr/>
        </p:nvGrpSpPr>
        <p:grpSpPr>
          <a:xfrm>
            <a:off x="7742997" y="4803993"/>
            <a:ext cx="420491" cy="137010"/>
            <a:chOff x="0" y="0"/>
            <a:chExt cx="2077525" cy="676925"/>
          </a:xfrm>
        </p:grpSpPr>
        <p:sp>
          <p:nvSpPr>
            <p:cNvPr id="786" name="Google Shape;786;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7" name="Google Shape;787;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8" name="Google Shape;788;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9" name="Google Shape;789;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792" name="Google Shape;792;p78"/>
          <p:cNvGrpSpPr/>
          <p:nvPr/>
        </p:nvGrpSpPr>
        <p:grpSpPr>
          <a:xfrm>
            <a:off x="8327424" y="4803984"/>
            <a:ext cx="562213" cy="125428"/>
            <a:chOff x="238125" y="2060625"/>
            <a:chExt cx="7143750" cy="1593750"/>
          </a:xfrm>
        </p:grpSpPr>
        <p:sp>
          <p:nvSpPr>
            <p:cNvPr id="793" name="Google Shape;793;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01" name="Google Shape;801;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02" name="Shape 802"/>
        <p:cNvGrpSpPr/>
        <p:nvPr/>
      </p:nvGrpSpPr>
      <p:grpSpPr>
        <a:xfrm>
          <a:off x="0" y="0"/>
          <a:ext cx="0" cy="0"/>
          <a:chOff x="0" y="0"/>
          <a:chExt cx="0" cy="0"/>
        </a:xfrm>
      </p:grpSpPr>
      <p:sp>
        <p:nvSpPr>
          <p:cNvPr id="803" name="Google Shape;803;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04" name="Google Shape;804;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05" name="Google Shape;805;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06" name="Google Shape;806;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07" name="Google Shape;807;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08" name="Google Shape;808;p79"/>
          <p:cNvGrpSpPr/>
          <p:nvPr/>
        </p:nvGrpSpPr>
        <p:grpSpPr>
          <a:xfrm>
            <a:off x="8469122" y="4803781"/>
            <a:ext cx="420491" cy="137010"/>
            <a:chOff x="0" y="0"/>
            <a:chExt cx="2077525" cy="676925"/>
          </a:xfrm>
        </p:grpSpPr>
        <p:sp>
          <p:nvSpPr>
            <p:cNvPr id="809" name="Google Shape;809;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0" name="Google Shape;810;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1" name="Google Shape;811;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2" name="Google Shape;812;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3" name="Google Shape;813;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14" name="Google Shape;814;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15" name="Shape 815"/>
        <p:cNvGrpSpPr/>
        <p:nvPr/>
      </p:nvGrpSpPr>
      <p:grpSpPr>
        <a:xfrm>
          <a:off x="0" y="0"/>
          <a:ext cx="0" cy="0"/>
          <a:chOff x="0" y="0"/>
          <a:chExt cx="0" cy="0"/>
        </a:xfrm>
      </p:grpSpPr>
      <p:pic>
        <p:nvPicPr>
          <p:cNvPr id="816" name="Google Shape;816;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17" name="Google Shape;817;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18" name="Google Shape;818;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19" name="Google Shape;819;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21" name="Shape 821"/>
        <p:cNvGrpSpPr/>
        <p:nvPr/>
      </p:nvGrpSpPr>
      <p:grpSpPr>
        <a:xfrm>
          <a:off x="0" y="0"/>
          <a:ext cx="0" cy="0"/>
          <a:chOff x="0" y="0"/>
          <a:chExt cx="0" cy="0"/>
        </a:xfrm>
      </p:grpSpPr>
      <p:sp>
        <p:nvSpPr>
          <p:cNvPr id="822" name="Google Shape;822;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24" name="Google Shape;824;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25" name="Google Shape;825;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26" name="Google Shape;826;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27" name="Google Shape;827;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28" name="Google Shape;828;p81"/>
          <p:cNvGrpSpPr/>
          <p:nvPr/>
        </p:nvGrpSpPr>
        <p:grpSpPr>
          <a:xfrm>
            <a:off x="8469122" y="4803781"/>
            <a:ext cx="420491" cy="137010"/>
            <a:chOff x="0" y="0"/>
            <a:chExt cx="2077525" cy="676925"/>
          </a:xfrm>
        </p:grpSpPr>
        <p:sp>
          <p:nvSpPr>
            <p:cNvPr id="829" name="Google Shape;829;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0" name="Google Shape;830;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1" name="Google Shape;831;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2" name="Google Shape;832;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3" name="Google Shape;833;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4" name="Google Shape;834;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35" name="Shape 835"/>
        <p:cNvGrpSpPr/>
        <p:nvPr/>
      </p:nvGrpSpPr>
      <p:grpSpPr>
        <a:xfrm>
          <a:off x="0" y="0"/>
          <a:ext cx="0" cy="0"/>
          <a:chOff x="0" y="0"/>
          <a:chExt cx="0" cy="0"/>
        </a:xfrm>
      </p:grpSpPr>
      <p:sp>
        <p:nvSpPr>
          <p:cNvPr id="836" name="Google Shape;836;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37" name="Google Shape;837;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40" name="Google Shape;840;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41" name="Google Shape;841;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42" name="Google Shape;842;p82"/>
          <p:cNvGrpSpPr/>
          <p:nvPr/>
        </p:nvGrpSpPr>
        <p:grpSpPr>
          <a:xfrm>
            <a:off x="8469122" y="4803781"/>
            <a:ext cx="420491" cy="137010"/>
            <a:chOff x="0" y="0"/>
            <a:chExt cx="2077525" cy="676925"/>
          </a:xfrm>
        </p:grpSpPr>
        <p:sp>
          <p:nvSpPr>
            <p:cNvPr id="843" name="Google Shape;843;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6" name="Google Shape;846;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7" name="Google Shape;847;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8" name="Google Shape;848;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49" name="Shape 849"/>
        <p:cNvGrpSpPr/>
        <p:nvPr/>
      </p:nvGrpSpPr>
      <p:grpSpPr>
        <a:xfrm>
          <a:off x="0" y="0"/>
          <a:ext cx="0" cy="0"/>
          <a:chOff x="0" y="0"/>
          <a:chExt cx="0" cy="0"/>
        </a:xfrm>
      </p:grpSpPr>
      <p:sp>
        <p:nvSpPr>
          <p:cNvPr id="850" name="Google Shape;850;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2" name="Google Shape;852;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3" name="Google Shape;853;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54" name="Google Shape;854;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55" name="Google Shape;855;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6" name="Google Shape;856;p83"/>
          <p:cNvGrpSpPr/>
          <p:nvPr/>
        </p:nvGrpSpPr>
        <p:grpSpPr>
          <a:xfrm>
            <a:off x="8469122" y="4803781"/>
            <a:ext cx="420491" cy="137010"/>
            <a:chOff x="0" y="0"/>
            <a:chExt cx="2077525" cy="676925"/>
          </a:xfrm>
        </p:grpSpPr>
        <p:sp>
          <p:nvSpPr>
            <p:cNvPr id="857" name="Google Shape;857;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0" name="Google Shape;860;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1" name="Google Shape;861;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2" name="Google Shape;862;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63" name="Shape 863"/>
        <p:cNvGrpSpPr/>
        <p:nvPr/>
      </p:nvGrpSpPr>
      <p:grpSpPr>
        <a:xfrm>
          <a:off x="0" y="0"/>
          <a:ext cx="0" cy="0"/>
          <a:chOff x="0" y="0"/>
          <a:chExt cx="0" cy="0"/>
        </a:xfrm>
      </p:grpSpPr>
      <p:sp>
        <p:nvSpPr>
          <p:cNvPr id="864" name="Google Shape;864;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66" name="Google Shape;866;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7" name="Google Shape;867;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8" name="Google Shape;868;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9" name="Google Shape;869;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70" name="Google Shape;870;p84"/>
          <p:cNvGrpSpPr/>
          <p:nvPr/>
        </p:nvGrpSpPr>
        <p:grpSpPr>
          <a:xfrm>
            <a:off x="8469122" y="4803781"/>
            <a:ext cx="420491" cy="137010"/>
            <a:chOff x="0" y="0"/>
            <a:chExt cx="2077525" cy="676925"/>
          </a:xfrm>
        </p:grpSpPr>
        <p:sp>
          <p:nvSpPr>
            <p:cNvPr id="871" name="Google Shape;871;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4" name="Google Shape;874;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5" name="Google Shape;875;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6" name="Google Shape;876;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77" name="Shape 877"/>
        <p:cNvGrpSpPr/>
        <p:nvPr/>
      </p:nvGrpSpPr>
      <p:grpSpPr>
        <a:xfrm>
          <a:off x="0" y="0"/>
          <a:ext cx="0" cy="0"/>
          <a:chOff x="0" y="0"/>
          <a:chExt cx="0" cy="0"/>
        </a:xfrm>
      </p:grpSpPr>
      <p:pic>
        <p:nvPicPr>
          <p:cNvPr id="878" name="Google Shape;878;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79" name="Shape 879"/>
        <p:cNvGrpSpPr/>
        <p:nvPr/>
      </p:nvGrpSpPr>
      <p:grpSpPr>
        <a:xfrm>
          <a:off x="0" y="0"/>
          <a:ext cx="0" cy="0"/>
          <a:chOff x="0" y="0"/>
          <a:chExt cx="0" cy="0"/>
        </a:xfrm>
      </p:grpSpPr>
      <p:pic>
        <p:nvPicPr>
          <p:cNvPr id="880" name="Google Shape;880;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81" name="Shape 881"/>
        <p:cNvGrpSpPr/>
        <p:nvPr/>
      </p:nvGrpSpPr>
      <p:grpSpPr>
        <a:xfrm>
          <a:off x="0" y="0"/>
          <a:ext cx="0" cy="0"/>
          <a:chOff x="0" y="0"/>
          <a:chExt cx="0" cy="0"/>
        </a:xfrm>
      </p:grpSpPr>
      <p:pic>
        <p:nvPicPr>
          <p:cNvPr id="882" name="Google Shape;882;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887" name="Shape 887"/>
        <p:cNvGrpSpPr/>
        <p:nvPr/>
      </p:nvGrpSpPr>
      <p:grpSpPr>
        <a:xfrm>
          <a:off x="0" y="0"/>
          <a:ext cx="0" cy="0"/>
          <a:chOff x="0" y="0"/>
          <a:chExt cx="0" cy="0"/>
        </a:xfrm>
      </p:grpSpPr>
      <p:sp>
        <p:nvSpPr>
          <p:cNvPr id="888" name="Google Shape;888;p8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889" name="Google Shape;889;p8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890" name="Google Shape;890;p89"/>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891" name="Google Shape;891;p89"/>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892" name="Google Shape;892;p89"/>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93" name="Google Shape;893;p89"/>
          <p:cNvGrpSpPr/>
          <p:nvPr/>
        </p:nvGrpSpPr>
        <p:grpSpPr>
          <a:xfrm>
            <a:off x="8469122" y="4803781"/>
            <a:ext cx="420491" cy="137010"/>
            <a:chOff x="0" y="0"/>
            <a:chExt cx="2077525" cy="676925"/>
          </a:xfrm>
        </p:grpSpPr>
        <p:sp>
          <p:nvSpPr>
            <p:cNvPr id="894" name="Google Shape;894;p8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5" name="Google Shape;895;p8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6" name="Google Shape;896;p8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7" name="Google Shape;897;p8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8" name="Google Shape;898;p8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99" name="Google Shape;899;p8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900" name="Shape 900"/>
        <p:cNvGrpSpPr/>
        <p:nvPr/>
      </p:nvGrpSpPr>
      <p:grpSpPr>
        <a:xfrm>
          <a:off x="0" y="0"/>
          <a:ext cx="0" cy="0"/>
          <a:chOff x="0" y="0"/>
          <a:chExt cx="0" cy="0"/>
        </a:xfrm>
      </p:grpSpPr>
      <p:sp>
        <p:nvSpPr>
          <p:cNvPr id="901" name="Google Shape;901;p9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902" name="Google Shape;902;p90"/>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903" name="Google Shape;903;p90"/>
          <p:cNvGrpSpPr/>
          <p:nvPr/>
        </p:nvGrpSpPr>
        <p:grpSpPr>
          <a:xfrm>
            <a:off x="8469122" y="4803781"/>
            <a:ext cx="420491" cy="137010"/>
            <a:chOff x="0" y="0"/>
            <a:chExt cx="2077525" cy="676925"/>
          </a:xfrm>
        </p:grpSpPr>
        <p:sp>
          <p:nvSpPr>
            <p:cNvPr id="904" name="Google Shape;904;p9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5" name="Google Shape;905;p9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6" name="Google Shape;906;p9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7" name="Google Shape;907;p9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8" name="Google Shape;908;p9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9" name="Google Shape;909;p9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10" name="Google Shape;910;p9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911" name="Shape 911"/>
        <p:cNvGrpSpPr/>
        <p:nvPr/>
      </p:nvGrpSpPr>
      <p:grpSpPr>
        <a:xfrm>
          <a:off x="0" y="0"/>
          <a:ext cx="0" cy="0"/>
          <a:chOff x="0" y="0"/>
          <a:chExt cx="0" cy="0"/>
        </a:xfrm>
      </p:grpSpPr>
      <p:sp>
        <p:nvSpPr>
          <p:cNvPr id="912" name="Google Shape;912;p91"/>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913" name="Google Shape;913;p9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914" name="Google Shape;914;p9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915" name="Google Shape;915;p9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916" name="Google Shape;916;p9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917" name="Shape 917"/>
        <p:cNvGrpSpPr/>
        <p:nvPr/>
      </p:nvGrpSpPr>
      <p:grpSpPr>
        <a:xfrm>
          <a:off x="0" y="0"/>
          <a:ext cx="0" cy="0"/>
          <a:chOff x="0" y="0"/>
          <a:chExt cx="0" cy="0"/>
        </a:xfrm>
      </p:grpSpPr>
      <p:pic>
        <p:nvPicPr>
          <p:cNvPr id="918" name="Google Shape;918;p92"/>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919" name="Shape 919"/>
        <p:cNvGrpSpPr/>
        <p:nvPr/>
      </p:nvGrpSpPr>
      <p:grpSpPr>
        <a:xfrm>
          <a:off x="0" y="0"/>
          <a:ext cx="0" cy="0"/>
          <a:chOff x="0" y="0"/>
          <a:chExt cx="0" cy="0"/>
        </a:xfrm>
      </p:grpSpPr>
      <p:sp>
        <p:nvSpPr>
          <p:cNvPr id="920" name="Google Shape;920;p93"/>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21" name="Google Shape;921;p9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22" name="Google Shape;922;p9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23" name="Google Shape;923;p93"/>
          <p:cNvGrpSpPr/>
          <p:nvPr/>
        </p:nvGrpSpPr>
        <p:grpSpPr>
          <a:xfrm>
            <a:off x="8469122" y="4803781"/>
            <a:ext cx="420491" cy="137010"/>
            <a:chOff x="0" y="0"/>
            <a:chExt cx="2077525" cy="676925"/>
          </a:xfrm>
        </p:grpSpPr>
        <p:sp>
          <p:nvSpPr>
            <p:cNvPr id="924" name="Google Shape;924;p9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5" name="Google Shape;925;p9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6" name="Google Shape;926;p9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7" name="Google Shape;927;p9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8" name="Google Shape;928;p9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9" name="Google Shape;929;p9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930" name="Shape 930"/>
        <p:cNvGrpSpPr/>
        <p:nvPr/>
      </p:nvGrpSpPr>
      <p:grpSpPr>
        <a:xfrm>
          <a:off x="0" y="0"/>
          <a:ext cx="0" cy="0"/>
          <a:chOff x="0" y="0"/>
          <a:chExt cx="0" cy="0"/>
        </a:xfrm>
      </p:grpSpPr>
      <p:sp>
        <p:nvSpPr>
          <p:cNvPr id="931" name="Google Shape;931;p9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32" name="Google Shape;932;p94"/>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33" name="Google Shape;933;p94"/>
          <p:cNvGrpSpPr/>
          <p:nvPr/>
        </p:nvGrpSpPr>
        <p:grpSpPr>
          <a:xfrm>
            <a:off x="8469122" y="4803781"/>
            <a:ext cx="420491" cy="137010"/>
            <a:chOff x="0" y="0"/>
            <a:chExt cx="2077525" cy="676925"/>
          </a:xfrm>
        </p:grpSpPr>
        <p:sp>
          <p:nvSpPr>
            <p:cNvPr id="934" name="Google Shape;934;p9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5" name="Google Shape;935;p9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6" name="Google Shape;936;p9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7" name="Google Shape;937;p9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8" name="Google Shape;938;p9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9" name="Google Shape;939;p9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40" name="Google Shape;940;p9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941" name="Google Shape;941;p94"/>
          <p:cNvSpPr/>
          <p:nvPr>
            <p:ph idx="2" type="pic"/>
          </p:nvPr>
        </p:nvSpPr>
        <p:spPr>
          <a:xfrm>
            <a:off x="801850" y="1413550"/>
            <a:ext cx="964500" cy="964500"/>
          </a:xfrm>
          <a:prstGeom prst="ellipse">
            <a:avLst/>
          </a:prstGeom>
          <a:noFill/>
          <a:ln>
            <a:noFill/>
          </a:ln>
        </p:spPr>
      </p:sp>
      <p:sp>
        <p:nvSpPr>
          <p:cNvPr id="942" name="Google Shape;942;p94"/>
          <p:cNvSpPr/>
          <p:nvPr>
            <p:ph idx="3" type="pic"/>
          </p:nvPr>
        </p:nvSpPr>
        <p:spPr>
          <a:xfrm>
            <a:off x="3022600" y="1413550"/>
            <a:ext cx="964500" cy="964500"/>
          </a:xfrm>
          <a:prstGeom prst="ellipse">
            <a:avLst/>
          </a:prstGeom>
          <a:noFill/>
          <a:ln>
            <a:noFill/>
          </a:ln>
        </p:spPr>
      </p:sp>
      <p:sp>
        <p:nvSpPr>
          <p:cNvPr id="943" name="Google Shape;943;p94"/>
          <p:cNvSpPr/>
          <p:nvPr>
            <p:ph idx="4" type="pic"/>
          </p:nvPr>
        </p:nvSpPr>
        <p:spPr>
          <a:xfrm>
            <a:off x="5243350" y="1413550"/>
            <a:ext cx="964500" cy="964500"/>
          </a:xfrm>
          <a:prstGeom prst="ellipse">
            <a:avLst/>
          </a:prstGeom>
          <a:noFill/>
          <a:ln>
            <a:noFill/>
          </a:ln>
        </p:spPr>
      </p:sp>
      <p:sp>
        <p:nvSpPr>
          <p:cNvPr id="944" name="Google Shape;944;p94"/>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945" name="Shape 945"/>
        <p:cNvGrpSpPr/>
        <p:nvPr/>
      </p:nvGrpSpPr>
      <p:grpSpPr>
        <a:xfrm>
          <a:off x="0" y="0"/>
          <a:ext cx="0" cy="0"/>
          <a:chOff x="0" y="0"/>
          <a:chExt cx="0" cy="0"/>
        </a:xfrm>
      </p:grpSpPr>
      <p:sp>
        <p:nvSpPr>
          <p:cNvPr id="946" name="Google Shape;946;p9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947" name="Google Shape;947;p9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8" name="Google Shape;948;p9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49" name="Google Shape;949;p9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50" name="Google Shape;950;p95"/>
          <p:cNvGrpSpPr/>
          <p:nvPr/>
        </p:nvGrpSpPr>
        <p:grpSpPr>
          <a:xfrm>
            <a:off x="8469122" y="4803781"/>
            <a:ext cx="420491" cy="137010"/>
            <a:chOff x="0" y="0"/>
            <a:chExt cx="2077525" cy="676925"/>
          </a:xfrm>
        </p:grpSpPr>
        <p:sp>
          <p:nvSpPr>
            <p:cNvPr id="951" name="Google Shape;951;p9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52" name="Google Shape;952;p9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53" name="Google Shape;953;p9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54" name="Google Shape;954;p9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55" name="Google Shape;955;p9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56" name="Google Shape;956;p9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57" name="Google Shape;957;p9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958" name="Shape 958"/>
        <p:cNvGrpSpPr/>
        <p:nvPr/>
      </p:nvGrpSpPr>
      <p:grpSpPr>
        <a:xfrm>
          <a:off x="0" y="0"/>
          <a:ext cx="0" cy="0"/>
          <a:chOff x="0" y="0"/>
          <a:chExt cx="0" cy="0"/>
        </a:xfrm>
      </p:grpSpPr>
      <p:sp>
        <p:nvSpPr>
          <p:cNvPr id="959" name="Google Shape;959;p9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960" name="Google Shape;960;p9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61" name="Google Shape;961;p9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62" name="Google Shape;962;p9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963" name="Google Shape;963;p9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964" name="Google Shape;964;p96"/>
          <p:cNvGrpSpPr/>
          <p:nvPr/>
        </p:nvGrpSpPr>
        <p:grpSpPr>
          <a:xfrm>
            <a:off x="8469122" y="4803781"/>
            <a:ext cx="420491" cy="137010"/>
            <a:chOff x="0" y="0"/>
            <a:chExt cx="2077525" cy="676925"/>
          </a:xfrm>
        </p:grpSpPr>
        <p:sp>
          <p:nvSpPr>
            <p:cNvPr id="965" name="Google Shape;965;p9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6" name="Google Shape;966;p9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7" name="Google Shape;967;p9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8" name="Google Shape;968;p9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9" name="Google Shape;969;p9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0" name="Google Shape;970;p9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971" name="Shape 971"/>
        <p:cNvGrpSpPr/>
        <p:nvPr/>
      </p:nvGrpSpPr>
      <p:grpSpPr>
        <a:xfrm>
          <a:off x="0" y="0"/>
          <a:ext cx="0" cy="0"/>
          <a:chOff x="0" y="0"/>
          <a:chExt cx="0" cy="0"/>
        </a:xfrm>
      </p:grpSpPr>
      <p:grpSp>
        <p:nvGrpSpPr>
          <p:cNvPr id="972" name="Google Shape;972;p97"/>
          <p:cNvGrpSpPr/>
          <p:nvPr/>
        </p:nvGrpSpPr>
        <p:grpSpPr>
          <a:xfrm>
            <a:off x="8469122" y="4803781"/>
            <a:ext cx="420491" cy="137010"/>
            <a:chOff x="0" y="0"/>
            <a:chExt cx="2077525" cy="676925"/>
          </a:xfrm>
        </p:grpSpPr>
        <p:sp>
          <p:nvSpPr>
            <p:cNvPr id="973" name="Google Shape;973;p9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4" name="Google Shape;974;p9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5" name="Google Shape;975;p9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6" name="Google Shape;976;p9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7" name="Google Shape;977;p9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8" name="Google Shape;978;p9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979" name="Shape 979"/>
        <p:cNvGrpSpPr/>
        <p:nvPr/>
      </p:nvGrpSpPr>
      <p:grpSpPr>
        <a:xfrm>
          <a:off x="0" y="0"/>
          <a:ext cx="0" cy="0"/>
          <a:chOff x="0" y="0"/>
          <a:chExt cx="0" cy="0"/>
        </a:xfrm>
      </p:grpSpPr>
      <p:sp>
        <p:nvSpPr>
          <p:cNvPr id="980" name="Google Shape;980;p98"/>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981" name="Google Shape;981;p9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982" name="Google Shape;982;p9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83" name="Google Shape;983;p9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84" name="Google Shape;984;p9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85" name="Shape 985"/>
        <p:cNvGrpSpPr/>
        <p:nvPr/>
      </p:nvGrpSpPr>
      <p:grpSpPr>
        <a:xfrm>
          <a:off x="0" y="0"/>
          <a:ext cx="0" cy="0"/>
          <a:chOff x="0" y="0"/>
          <a:chExt cx="0" cy="0"/>
        </a:xfrm>
      </p:grpSpPr>
      <p:sp>
        <p:nvSpPr>
          <p:cNvPr id="986" name="Google Shape;986;p9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87" name="Google Shape;987;p9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88" name="Google Shape;988;p99"/>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89" name="Google Shape;989;p99"/>
          <p:cNvGrpSpPr/>
          <p:nvPr/>
        </p:nvGrpSpPr>
        <p:grpSpPr>
          <a:xfrm>
            <a:off x="8469122" y="4803781"/>
            <a:ext cx="420491" cy="137010"/>
            <a:chOff x="0" y="0"/>
            <a:chExt cx="2077525" cy="676925"/>
          </a:xfrm>
        </p:grpSpPr>
        <p:sp>
          <p:nvSpPr>
            <p:cNvPr id="990" name="Google Shape;990;p9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1" name="Google Shape;991;p9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2" name="Google Shape;992;p9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3" name="Google Shape;993;p9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4" name="Google Shape;994;p9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5" name="Google Shape;995;p9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996" name="Shape 996"/>
        <p:cNvGrpSpPr/>
        <p:nvPr/>
      </p:nvGrpSpPr>
      <p:grpSpPr>
        <a:xfrm>
          <a:off x="0" y="0"/>
          <a:ext cx="0" cy="0"/>
          <a:chOff x="0" y="0"/>
          <a:chExt cx="0" cy="0"/>
        </a:xfrm>
      </p:grpSpPr>
      <p:sp>
        <p:nvSpPr>
          <p:cNvPr id="997" name="Google Shape;997;p10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10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999" name="Google Shape;999;p10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00" name="Google Shape;1000;p100"/>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01" name="Google Shape;1001;p100"/>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02" name="Google Shape;1002;p100"/>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03" name="Google Shape;1003;p100"/>
          <p:cNvGrpSpPr/>
          <p:nvPr/>
        </p:nvGrpSpPr>
        <p:grpSpPr>
          <a:xfrm>
            <a:off x="8469122" y="4803781"/>
            <a:ext cx="420491" cy="137010"/>
            <a:chOff x="0" y="0"/>
            <a:chExt cx="2077525" cy="676925"/>
          </a:xfrm>
        </p:grpSpPr>
        <p:sp>
          <p:nvSpPr>
            <p:cNvPr id="1004" name="Google Shape;1004;p10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5" name="Google Shape;1005;p10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6" name="Google Shape;1006;p10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7" name="Google Shape;1007;p10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8" name="Google Shape;1008;p10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9" name="Google Shape;1009;p10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010" name="Shape 1010"/>
        <p:cNvGrpSpPr/>
        <p:nvPr/>
      </p:nvGrpSpPr>
      <p:grpSpPr>
        <a:xfrm>
          <a:off x="0" y="0"/>
          <a:ext cx="0" cy="0"/>
          <a:chOff x="0" y="0"/>
          <a:chExt cx="0" cy="0"/>
        </a:xfrm>
      </p:grpSpPr>
      <p:sp>
        <p:nvSpPr>
          <p:cNvPr id="1011" name="Google Shape;1011;p101"/>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12" name="Google Shape;1012;p10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13" name="Google Shape;1013;p10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14" name="Google Shape;1014;p10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15" name="Google Shape;1015;p10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016" name="Shape 1016"/>
        <p:cNvGrpSpPr/>
        <p:nvPr/>
      </p:nvGrpSpPr>
      <p:grpSpPr>
        <a:xfrm>
          <a:off x="0" y="0"/>
          <a:ext cx="0" cy="0"/>
          <a:chOff x="0" y="0"/>
          <a:chExt cx="0" cy="0"/>
        </a:xfrm>
      </p:grpSpPr>
      <p:sp>
        <p:nvSpPr>
          <p:cNvPr id="1017" name="Google Shape;1017;p102"/>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18" name="Google Shape;1018;p10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19" name="Google Shape;1019;p10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20" name="Google Shape;1020;p102"/>
          <p:cNvGrpSpPr/>
          <p:nvPr/>
        </p:nvGrpSpPr>
        <p:grpSpPr>
          <a:xfrm>
            <a:off x="8469122" y="4803781"/>
            <a:ext cx="420491" cy="137010"/>
            <a:chOff x="0" y="0"/>
            <a:chExt cx="2077525" cy="676925"/>
          </a:xfrm>
        </p:grpSpPr>
        <p:sp>
          <p:nvSpPr>
            <p:cNvPr id="1021" name="Google Shape;1021;p10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2" name="Google Shape;1022;p10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3" name="Google Shape;1023;p10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4" name="Google Shape;1024;p10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5" name="Google Shape;1025;p10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6" name="Google Shape;1026;p10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25.xml"/><Relationship Id="rId20" Type="http://schemas.openxmlformats.org/officeDocument/2006/relationships/slideLayout" Target="../slideLayouts/slideLayout105.xml"/><Relationship Id="rId42" Type="http://schemas.openxmlformats.org/officeDocument/2006/relationships/slideLayout" Target="../slideLayouts/slideLayout127.xml"/><Relationship Id="rId41" Type="http://schemas.openxmlformats.org/officeDocument/2006/relationships/slideLayout" Target="../slideLayouts/slideLayout126.xml"/><Relationship Id="rId22" Type="http://schemas.openxmlformats.org/officeDocument/2006/relationships/slideLayout" Target="../slideLayouts/slideLayout107.xml"/><Relationship Id="rId44" Type="http://schemas.openxmlformats.org/officeDocument/2006/relationships/theme" Target="../theme/theme4.xml"/><Relationship Id="rId21" Type="http://schemas.openxmlformats.org/officeDocument/2006/relationships/slideLayout" Target="../slideLayouts/slideLayout106.xml"/><Relationship Id="rId43" Type="http://schemas.openxmlformats.org/officeDocument/2006/relationships/slideLayout" Target="../slideLayouts/slideLayout128.xml"/><Relationship Id="rId24" Type="http://schemas.openxmlformats.org/officeDocument/2006/relationships/slideLayout" Target="../slideLayouts/slideLayout109.xml"/><Relationship Id="rId23" Type="http://schemas.openxmlformats.org/officeDocument/2006/relationships/slideLayout" Target="../slideLayouts/slideLayout108.xml"/><Relationship Id="rId1" Type="http://schemas.openxmlformats.org/officeDocument/2006/relationships/slideLayout" Target="../slideLayouts/slideLayout86.xml"/><Relationship Id="rId2" Type="http://schemas.openxmlformats.org/officeDocument/2006/relationships/slideLayout" Target="../slideLayouts/slideLayout87.xml"/><Relationship Id="rId3" Type="http://schemas.openxmlformats.org/officeDocument/2006/relationships/slideLayout" Target="../slideLayouts/slideLayout88.xml"/><Relationship Id="rId4" Type="http://schemas.openxmlformats.org/officeDocument/2006/relationships/slideLayout" Target="../slideLayouts/slideLayout89.xml"/><Relationship Id="rId9" Type="http://schemas.openxmlformats.org/officeDocument/2006/relationships/slideLayout" Target="../slideLayouts/slideLayout94.xml"/><Relationship Id="rId26" Type="http://schemas.openxmlformats.org/officeDocument/2006/relationships/slideLayout" Target="../slideLayouts/slideLayout111.xml"/><Relationship Id="rId25" Type="http://schemas.openxmlformats.org/officeDocument/2006/relationships/slideLayout" Target="../slideLayouts/slideLayout110.xml"/><Relationship Id="rId28" Type="http://schemas.openxmlformats.org/officeDocument/2006/relationships/slideLayout" Target="../slideLayouts/slideLayout113.xml"/><Relationship Id="rId27" Type="http://schemas.openxmlformats.org/officeDocument/2006/relationships/slideLayout" Target="../slideLayouts/slideLayout112.xml"/><Relationship Id="rId5" Type="http://schemas.openxmlformats.org/officeDocument/2006/relationships/slideLayout" Target="../slideLayouts/slideLayout90.xml"/><Relationship Id="rId6" Type="http://schemas.openxmlformats.org/officeDocument/2006/relationships/slideLayout" Target="../slideLayouts/slideLayout91.xml"/><Relationship Id="rId29" Type="http://schemas.openxmlformats.org/officeDocument/2006/relationships/slideLayout" Target="../slideLayouts/slideLayout114.xml"/><Relationship Id="rId7" Type="http://schemas.openxmlformats.org/officeDocument/2006/relationships/slideLayout" Target="../slideLayouts/slideLayout92.xml"/><Relationship Id="rId8" Type="http://schemas.openxmlformats.org/officeDocument/2006/relationships/slideLayout" Target="../slideLayouts/slideLayout93.xml"/><Relationship Id="rId31" Type="http://schemas.openxmlformats.org/officeDocument/2006/relationships/slideLayout" Target="../slideLayouts/slideLayout116.xml"/><Relationship Id="rId30" Type="http://schemas.openxmlformats.org/officeDocument/2006/relationships/slideLayout" Target="../slideLayouts/slideLayout115.xml"/><Relationship Id="rId11" Type="http://schemas.openxmlformats.org/officeDocument/2006/relationships/slideLayout" Target="../slideLayouts/slideLayout96.xml"/><Relationship Id="rId33" Type="http://schemas.openxmlformats.org/officeDocument/2006/relationships/slideLayout" Target="../slideLayouts/slideLayout118.xml"/><Relationship Id="rId10" Type="http://schemas.openxmlformats.org/officeDocument/2006/relationships/slideLayout" Target="../slideLayouts/slideLayout95.xml"/><Relationship Id="rId32" Type="http://schemas.openxmlformats.org/officeDocument/2006/relationships/slideLayout" Target="../slideLayouts/slideLayout117.xml"/><Relationship Id="rId13" Type="http://schemas.openxmlformats.org/officeDocument/2006/relationships/slideLayout" Target="../slideLayouts/slideLayout98.xml"/><Relationship Id="rId35" Type="http://schemas.openxmlformats.org/officeDocument/2006/relationships/slideLayout" Target="../slideLayouts/slideLayout120.xml"/><Relationship Id="rId12" Type="http://schemas.openxmlformats.org/officeDocument/2006/relationships/slideLayout" Target="../slideLayouts/slideLayout97.xml"/><Relationship Id="rId34" Type="http://schemas.openxmlformats.org/officeDocument/2006/relationships/slideLayout" Target="../slideLayouts/slideLayout119.xml"/><Relationship Id="rId15" Type="http://schemas.openxmlformats.org/officeDocument/2006/relationships/slideLayout" Target="../slideLayouts/slideLayout100.xml"/><Relationship Id="rId37" Type="http://schemas.openxmlformats.org/officeDocument/2006/relationships/slideLayout" Target="../slideLayouts/slideLayout122.xml"/><Relationship Id="rId14" Type="http://schemas.openxmlformats.org/officeDocument/2006/relationships/slideLayout" Target="../slideLayouts/slideLayout99.xml"/><Relationship Id="rId36" Type="http://schemas.openxmlformats.org/officeDocument/2006/relationships/slideLayout" Target="../slideLayouts/slideLayout121.xml"/><Relationship Id="rId17" Type="http://schemas.openxmlformats.org/officeDocument/2006/relationships/slideLayout" Target="../slideLayouts/slideLayout102.xml"/><Relationship Id="rId39" Type="http://schemas.openxmlformats.org/officeDocument/2006/relationships/slideLayout" Target="../slideLayouts/slideLayout124.xml"/><Relationship Id="rId16" Type="http://schemas.openxmlformats.org/officeDocument/2006/relationships/slideLayout" Target="../slideLayouts/slideLayout101.xml"/><Relationship Id="rId38" Type="http://schemas.openxmlformats.org/officeDocument/2006/relationships/slideLayout" Target="../slideLayouts/slideLayout123.xml"/><Relationship Id="rId19" Type="http://schemas.openxmlformats.org/officeDocument/2006/relationships/slideLayout" Target="../slideLayouts/slideLayout104.xml"/><Relationship Id="rId18"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83" name="Shape 883"/>
        <p:cNvGrpSpPr/>
        <p:nvPr/>
      </p:nvGrpSpPr>
      <p:grpSpPr>
        <a:xfrm>
          <a:off x="0" y="0"/>
          <a:ext cx="0" cy="0"/>
          <a:chOff x="0" y="0"/>
          <a:chExt cx="0" cy="0"/>
        </a:xfrm>
      </p:grpSpPr>
      <p:sp>
        <p:nvSpPr>
          <p:cNvPr id="884" name="Google Shape;884;p8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885" name="Google Shape;885;p8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86" name="Google Shape;886;p8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58" r:id="rId26"/>
    <p:sldLayoutId id="2147483759" r:id="rId27"/>
    <p:sldLayoutId id="2147483760" r:id="rId28"/>
    <p:sldLayoutId id="2147483761" r:id="rId29"/>
    <p:sldLayoutId id="2147483762" r:id="rId30"/>
    <p:sldLayoutId id="2147483763" r:id="rId31"/>
    <p:sldLayoutId id="2147483764" r:id="rId32"/>
    <p:sldLayoutId id="2147483765" r:id="rId33"/>
    <p:sldLayoutId id="2147483766" r:id="rId34"/>
    <p:sldLayoutId id="2147483767" r:id="rId35"/>
    <p:sldLayoutId id="2147483768" r:id="rId36"/>
    <p:sldLayoutId id="2147483769" r:id="rId37"/>
    <p:sldLayoutId id="2147483770" r:id="rId38"/>
    <p:sldLayoutId id="2147483771" r:id="rId39"/>
    <p:sldLayoutId id="2147483772" r:id="rId40"/>
    <p:sldLayoutId id="2147483773" r:id="rId41"/>
    <p:sldLayoutId id="2147483774" r:id="rId42"/>
    <p:sldLayoutId id="2147483775"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3.xml"/><Relationship Id="rId3" Type="http://schemas.openxmlformats.org/officeDocument/2006/relationships/image" Target="../media/image27.png"/><Relationship Id="rId4" Type="http://schemas.openxmlformats.org/officeDocument/2006/relationships/hyperlink" Target="https://github.com/AI-Hypercomputer/gpu-recipes/tree/main/training/a3ultra"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4.xml"/><Relationship Id="rId3" Type="http://schemas.openxmlformats.org/officeDocument/2006/relationships/hyperlink" Target="https://twitter.com/luyu_gao/status/1768276177448567142" TargetMode="Externa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5.xml"/><Relationship Id="rId3" Type="http://schemas.openxmlformats.org/officeDocument/2006/relationships/hyperlink" Target="https://arxiv.org/pdf/2309.07181.pdf" TargetMode="Externa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9.xml"/><Relationship Id="rId3" Type="http://schemas.openxmlformats.org/officeDocument/2006/relationships/hyperlink" Target="https://twitter.com/wightmanr/status/1417616247118733313" TargetMode="Externa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 Id="rId3" Type="http://schemas.openxmlformats.org/officeDocument/2006/relationships/hyperlink" Target="https://twitter.com/Stone_Tao/status/1555394550092353537" TargetMode="External"/><Relationship Id="rId4" Type="http://schemas.openxmlformats.org/officeDocument/2006/relationships/image" Target="../media/image1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 Id="rId3"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 Id="rId3"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 Id="rId3" Type="http://schemas.openxmlformats.org/officeDocument/2006/relationships/image" Target="../media/image19.png"/><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2.xml"/><Relationship Id="rId2" Type="http://schemas.openxmlformats.org/officeDocument/2006/relationships/notesSlide" Target="../notesSlides/notesSlide27.xml"/><Relationship Id="rId3" Type="http://schemas.openxmlformats.org/officeDocument/2006/relationships/hyperlink" Target="https://goo.gle/learning-jax" TargetMode="Externa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2.xml"/><Relationship Id="rId2" Type="http://schemas.openxmlformats.org/officeDocument/2006/relationships/notesSlide" Target="../notesSlides/notesSlide28.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 Id="rId3"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26.png"/><Relationship Id="rId6"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8" name="Shape 1338"/>
        <p:cNvGrpSpPr/>
        <p:nvPr/>
      </p:nvGrpSpPr>
      <p:grpSpPr>
        <a:xfrm>
          <a:off x="0" y="0"/>
          <a:ext cx="0" cy="0"/>
          <a:chOff x="0" y="0"/>
          <a:chExt cx="0" cy="0"/>
        </a:xfrm>
      </p:grpSpPr>
      <p:sp>
        <p:nvSpPr>
          <p:cNvPr id="1339" name="Google Shape;1339;p132"/>
          <p:cNvSpPr txBox="1"/>
          <p:nvPr>
            <p:ph type="title"/>
          </p:nvPr>
        </p:nvSpPr>
        <p:spPr>
          <a:xfrm>
            <a:off x="392925" y="1049175"/>
            <a:ext cx="82215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JAX and Flax NNX?</a:t>
            </a:r>
            <a:br>
              <a:rPr lang="en"/>
            </a:br>
            <a:r>
              <a:rPr lang="en" sz="1900"/>
              <a:t>A High-Performance, Flexible Platform for Advanced Computation</a:t>
            </a:r>
            <a:endParaRPr sz="1900"/>
          </a:p>
        </p:txBody>
      </p:sp>
      <p:sp>
        <p:nvSpPr>
          <p:cNvPr id="1340" name="Google Shape;1340;p132"/>
          <p:cNvSpPr txBox="1"/>
          <p:nvPr>
            <p:ph idx="2" type="subTitle"/>
          </p:nvPr>
        </p:nvSpPr>
        <p:spPr>
          <a:xfrm>
            <a:off x="422950" y="3714075"/>
            <a:ext cx="78312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lt1"/>
                </a:solidFill>
              </a:rPr>
              <a:t>Leveraging composable transformations, modern hardware, and a Pythonic neural network API for demanding AI/ML and scientific workloads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5" name="Shape 1405"/>
        <p:cNvGrpSpPr/>
        <p:nvPr/>
      </p:nvGrpSpPr>
      <p:grpSpPr>
        <a:xfrm>
          <a:off x="0" y="0"/>
          <a:ext cx="0" cy="0"/>
          <a:chOff x="0" y="0"/>
          <a:chExt cx="0" cy="0"/>
        </a:xfrm>
      </p:grpSpPr>
      <p:sp>
        <p:nvSpPr>
          <p:cNvPr id="1406" name="Google Shape;1406;p141"/>
          <p:cNvSpPr txBox="1"/>
          <p:nvPr>
            <p:ph idx="1" type="body"/>
          </p:nvPr>
        </p:nvSpPr>
        <p:spPr>
          <a:xfrm>
            <a:off x="344500" y="1419975"/>
            <a:ext cx="6165900" cy="3075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“I used to write custom CUDA kernels and optimize my code to stuff large GNNs into GPU memory. So I decide to profile some common GNN operations with JAX and PyTorch. It turns out that the JIT of JAX always outperforms PyTorch in both time and mem.”</a:t>
            </a:r>
            <a:endParaRPr sz="2000"/>
          </a:p>
          <a:p>
            <a:pPr indent="0" lvl="0" marL="0" rtl="0" algn="l">
              <a:lnSpc>
                <a:spcPct val="115000"/>
              </a:lnSpc>
              <a:spcBef>
                <a:spcPts val="1000"/>
              </a:spcBef>
              <a:spcAft>
                <a:spcPts val="0"/>
              </a:spcAft>
              <a:buNone/>
            </a:pPr>
            <a:r>
              <a:rPr lang="en" sz="1600"/>
              <a:t>- Zhaocheng Zhu (PhD @ MilaQuebec)</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https://twitter.com/zhu_zhaocheng/status/1656372666582827008</a:t>
            </a:r>
            <a:endParaRPr/>
          </a:p>
        </p:txBody>
      </p:sp>
      <p:sp>
        <p:nvSpPr>
          <p:cNvPr id="1407" name="Google Shape;1407;p14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1408" name="Google Shape;1408;p141"/>
          <p:cNvPicPr preferRelativeResize="0"/>
          <p:nvPr/>
        </p:nvPicPr>
        <p:blipFill>
          <a:blip r:embed="rId3">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sp>
        <p:nvSpPr>
          <p:cNvPr id="1413" name="Google Shape;1413;p142"/>
          <p:cNvSpPr txBox="1"/>
          <p:nvPr>
            <p:ph idx="1" type="body"/>
          </p:nvPr>
        </p:nvSpPr>
        <p:spPr>
          <a:xfrm>
            <a:off x="344500" y="1191375"/>
            <a:ext cx="3666300" cy="33381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200"/>
              <a:t>JAX Scalability: TPUs</a:t>
            </a:r>
            <a:endParaRPr sz="2200"/>
          </a:p>
          <a:p>
            <a:pPr indent="0" lvl="0" marL="0" rtl="0" algn="l">
              <a:lnSpc>
                <a:spcPct val="115000"/>
              </a:lnSpc>
              <a:spcBef>
                <a:spcPts val="1000"/>
              </a:spcBef>
              <a:spcAft>
                <a:spcPts val="0"/>
              </a:spcAft>
              <a:buNone/>
            </a:pPr>
            <a:r>
              <a:rPr lang="en" sz="1800"/>
              <a:t>In November 2023, we used Multislice Training to run an extremely large LLM distributed training job</a:t>
            </a:r>
            <a:endParaRPr sz="1800"/>
          </a:p>
          <a:p>
            <a:pPr indent="-342900" lvl="0" marL="457200" rtl="0" algn="l">
              <a:lnSpc>
                <a:spcPct val="115000"/>
              </a:lnSpc>
              <a:spcBef>
                <a:spcPts val="1000"/>
              </a:spcBef>
              <a:spcAft>
                <a:spcPts val="0"/>
              </a:spcAft>
              <a:buSzPts val="1800"/>
              <a:buChar char="●"/>
            </a:pPr>
            <a:r>
              <a:rPr lang="en" sz="1800"/>
              <a:t>50,944 Cloud TPU v5e chips (spanning 199 Cloud TPU v5e pods)</a:t>
            </a:r>
            <a:endParaRPr sz="1800"/>
          </a:p>
          <a:p>
            <a:pPr indent="-342900" lvl="0" marL="457200" rtl="0" algn="l">
              <a:lnSpc>
                <a:spcPct val="115000"/>
              </a:lnSpc>
              <a:spcBef>
                <a:spcPts val="0"/>
              </a:spcBef>
              <a:spcAft>
                <a:spcPts val="0"/>
              </a:spcAft>
              <a:buSzPts val="1800"/>
              <a:buChar char="●"/>
            </a:pPr>
            <a:r>
              <a:rPr lang="en" sz="1800"/>
              <a:t>Near ideal scaling</a:t>
            </a:r>
            <a:endParaRPr sz="1800"/>
          </a:p>
        </p:txBody>
      </p:sp>
      <p:sp>
        <p:nvSpPr>
          <p:cNvPr id="1414" name="Google Shape;1414;p14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Scalability: Scaling to 50,944 TPUs with JAX</a:t>
            </a:r>
            <a:endParaRPr/>
          </a:p>
        </p:txBody>
      </p:sp>
      <p:pic>
        <p:nvPicPr>
          <p:cNvPr id="1415" name="Google Shape;1415;p142"/>
          <p:cNvPicPr preferRelativeResize="0"/>
          <p:nvPr/>
        </p:nvPicPr>
        <p:blipFill>
          <a:blip r:embed="rId3">
            <a:alphaModFix/>
          </a:blip>
          <a:stretch>
            <a:fillRect/>
          </a:stretch>
        </p:blipFill>
        <p:spPr>
          <a:xfrm>
            <a:off x="4161075" y="1469575"/>
            <a:ext cx="4709452" cy="2490099"/>
          </a:xfrm>
          <a:prstGeom prst="rect">
            <a:avLst/>
          </a:prstGeom>
          <a:noFill/>
          <a:ln cap="flat" cmpd="sng" w="9525">
            <a:solidFill>
              <a:schemeClr val="dk2"/>
            </a:solidFill>
            <a:prstDash val="solid"/>
            <a:round/>
            <a:headEnd len="sm" w="sm" type="none"/>
            <a:tailEnd len="sm" w="sm" type="none"/>
          </a:ln>
        </p:spPr>
      </p:pic>
      <p:sp>
        <p:nvSpPr>
          <p:cNvPr id="1416" name="Google Shape;1416;p142"/>
          <p:cNvSpPr txBox="1"/>
          <p:nvPr/>
        </p:nvSpPr>
        <p:spPr>
          <a:xfrm>
            <a:off x="1265450" y="4726475"/>
            <a:ext cx="70137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rgbClr val="202124"/>
                </a:solidFill>
                <a:latin typeface="Google Sans"/>
                <a:ea typeface="Google Sans"/>
                <a:cs typeface="Google Sans"/>
                <a:sym typeface="Google Sans"/>
              </a:rPr>
              <a:t>Source: https://cloud.google.com/blog/products/compute/the-worlds-largest-distributed-llm-training-job-on-tpu-v5e</a:t>
            </a:r>
            <a:endParaRPr sz="1000">
              <a:solidFill>
                <a:srgbClr val="202124"/>
              </a:solidFill>
              <a:latin typeface="Google Sans"/>
              <a:ea typeface="Google Sans"/>
              <a:cs typeface="Google Sans"/>
              <a:sym typeface="Google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 name="Shape 1420"/>
        <p:cNvGrpSpPr/>
        <p:nvPr/>
      </p:nvGrpSpPr>
      <p:grpSpPr>
        <a:xfrm>
          <a:off x="0" y="0"/>
          <a:ext cx="0" cy="0"/>
          <a:chOff x="0" y="0"/>
          <a:chExt cx="0" cy="0"/>
        </a:xfrm>
      </p:grpSpPr>
      <p:pic>
        <p:nvPicPr>
          <p:cNvPr id="1421" name="Google Shape;1421;p143"/>
          <p:cNvPicPr preferRelativeResize="0"/>
          <p:nvPr/>
        </p:nvPicPr>
        <p:blipFill>
          <a:blip r:embed="rId3">
            <a:alphaModFix/>
          </a:blip>
          <a:stretch>
            <a:fillRect/>
          </a:stretch>
        </p:blipFill>
        <p:spPr>
          <a:xfrm>
            <a:off x="0" y="154309"/>
            <a:ext cx="9144000" cy="483488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5" name="Shape 1425"/>
        <p:cNvGrpSpPr/>
        <p:nvPr/>
      </p:nvGrpSpPr>
      <p:grpSpPr>
        <a:xfrm>
          <a:off x="0" y="0"/>
          <a:ext cx="0" cy="0"/>
          <a:chOff x="0" y="0"/>
          <a:chExt cx="0" cy="0"/>
        </a:xfrm>
      </p:grpSpPr>
      <p:sp>
        <p:nvSpPr>
          <p:cNvPr id="1426" name="Google Shape;1426;p144"/>
          <p:cNvSpPr txBox="1"/>
          <p:nvPr/>
        </p:nvSpPr>
        <p:spPr>
          <a:xfrm>
            <a:off x="412636" y="515720"/>
            <a:ext cx="7123200" cy="568200"/>
          </a:xfrm>
          <a:prstGeom prst="rect">
            <a:avLst/>
          </a:prstGeom>
          <a:noFill/>
          <a:ln>
            <a:noFill/>
          </a:ln>
        </p:spPr>
        <p:txBody>
          <a:bodyPr anchorCtr="0" anchor="t" bIns="0" lIns="0" spcFirstLastPara="1" rIns="85400" wrap="square" tIns="0">
            <a:noAutofit/>
          </a:bodyPr>
          <a:lstStyle/>
          <a:p>
            <a:pPr indent="0" lvl="0" marL="0" rtl="0" algn="l">
              <a:lnSpc>
                <a:spcPct val="85000"/>
              </a:lnSpc>
              <a:spcBef>
                <a:spcPts val="0"/>
              </a:spcBef>
              <a:spcAft>
                <a:spcPts val="0"/>
              </a:spcAft>
              <a:buNone/>
            </a:pPr>
            <a:r>
              <a:rPr lang="en" sz="2400">
                <a:solidFill>
                  <a:srgbClr val="202124"/>
                </a:solidFill>
                <a:latin typeface="Google Sans"/>
                <a:ea typeface="Google Sans"/>
                <a:cs typeface="Google Sans"/>
                <a:sym typeface="Google Sans"/>
              </a:rPr>
              <a:t>JAX Scalability: GPUs</a:t>
            </a:r>
            <a:endParaRPr sz="2400">
              <a:solidFill>
                <a:srgbClr val="202124"/>
              </a:solidFill>
              <a:latin typeface="Google Sans"/>
              <a:ea typeface="Google Sans"/>
              <a:cs typeface="Google Sans"/>
              <a:sym typeface="Google Sans"/>
            </a:endParaRPr>
          </a:p>
        </p:txBody>
      </p:sp>
      <p:pic>
        <p:nvPicPr>
          <p:cNvPr id="1427" name="Google Shape;1427;p144"/>
          <p:cNvPicPr preferRelativeResize="0"/>
          <p:nvPr/>
        </p:nvPicPr>
        <p:blipFill>
          <a:blip r:embed="rId3">
            <a:alphaModFix/>
          </a:blip>
          <a:stretch>
            <a:fillRect/>
          </a:stretch>
        </p:blipFill>
        <p:spPr>
          <a:xfrm>
            <a:off x="269050" y="1126050"/>
            <a:ext cx="4694363" cy="3513732"/>
          </a:xfrm>
          <a:prstGeom prst="rect">
            <a:avLst/>
          </a:prstGeom>
          <a:noFill/>
          <a:ln>
            <a:noFill/>
          </a:ln>
        </p:spPr>
      </p:pic>
      <p:sp>
        <p:nvSpPr>
          <p:cNvPr id="1428" name="Google Shape;1428;p144"/>
          <p:cNvSpPr/>
          <p:nvPr/>
        </p:nvSpPr>
        <p:spPr>
          <a:xfrm>
            <a:off x="5144015" y="1409728"/>
            <a:ext cx="3284100" cy="3047400"/>
          </a:xfrm>
          <a:prstGeom prst="rect">
            <a:avLst/>
          </a:prstGeom>
          <a:solidFill>
            <a:srgbClr val="FFFFFF"/>
          </a:solidFill>
          <a:ln>
            <a:noFill/>
          </a:ln>
          <a:effectLst>
            <a:outerShdw blurRad="40035" rotWithShape="0" algn="bl" dir="5400000" dist="8897">
              <a:srgbClr val="000000">
                <a:alpha val="20000"/>
              </a:srgbClr>
            </a:outerShdw>
          </a:effectLst>
        </p:spPr>
        <p:txBody>
          <a:bodyPr anchorCtr="0" anchor="t" bIns="42700" lIns="85400" spcFirstLastPara="1" rIns="85400" wrap="square" tIns="42700">
            <a:noAutofit/>
          </a:bodyPr>
          <a:lstStyle/>
          <a:p>
            <a:pPr indent="0" lvl="0" marL="0" rtl="0" algn="l">
              <a:spcBef>
                <a:spcPts val="0"/>
              </a:spcBef>
              <a:spcAft>
                <a:spcPts val="0"/>
              </a:spcAft>
              <a:buNone/>
            </a:pPr>
            <a:r>
              <a:rPr lang="en" sz="1401" u="sng">
                <a:solidFill>
                  <a:srgbClr val="202124"/>
                </a:solidFill>
                <a:latin typeface="Google Sans Medium"/>
                <a:ea typeface="Google Sans Medium"/>
                <a:cs typeface="Google Sans Medium"/>
                <a:sym typeface="Google Sans Medium"/>
              </a:rPr>
              <a:t>High Performance at Scale</a:t>
            </a:r>
            <a:endParaRPr sz="1401" u="sng">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&gt; 80% EMFU FP8 at 1000 NVIDIA GPU scale</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Near linear scaling upto 1024 GPU scale</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MaxText + JAX/XLA stack allows ease of performance optimization</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Close partnership with NVIDIA</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t/>
            </a:r>
            <a:endParaRPr sz="1074">
              <a:solidFill>
                <a:srgbClr val="20212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1074">
                <a:solidFill>
                  <a:srgbClr val="202124"/>
                </a:solidFill>
                <a:latin typeface="Google Sans Medium"/>
                <a:ea typeface="Google Sans Medium"/>
                <a:cs typeface="Google Sans Medium"/>
                <a:sym typeface="Google Sans Medium"/>
              </a:rPr>
              <a:t>Reproducible recipes</a:t>
            </a:r>
            <a:br>
              <a:rPr lang="en" sz="1074">
                <a:solidFill>
                  <a:srgbClr val="202124"/>
                </a:solidFill>
                <a:latin typeface="Google Sans Medium"/>
                <a:ea typeface="Google Sans Medium"/>
                <a:cs typeface="Google Sans Medium"/>
                <a:sym typeface="Google Sans Medium"/>
              </a:rPr>
            </a:br>
            <a:r>
              <a:rPr lang="en" sz="1027">
                <a:solidFill>
                  <a:srgbClr val="4285F4"/>
                </a:solidFill>
                <a:uFill>
                  <a:noFill/>
                </a:uFill>
                <a:latin typeface="Google Sans Medium"/>
                <a:ea typeface="Google Sans Medium"/>
                <a:cs typeface="Google Sans Medium"/>
                <a:sym typeface="Google Sans Medium"/>
                <a:hlinkClick r:id="rId4">
                  <a:extLst>
                    <a:ext uri="{A12FA001-AC4F-418D-AE19-62706E023703}">
                      <ahyp:hlinkClr val="tx"/>
                    </a:ext>
                  </a:extLst>
                </a:hlinkClick>
              </a:rPr>
              <a:t>https://github.com/AI-Hypercomputer/gpu-recipes/</a:t>
            </a:r>
            <a:br>
              <a:rPr lang="en" sz="887">
                <a:solidFill>
                  <a:srgbClr val="202124"/>
                </a:solidFill>
                <a:latin typeface="Google Sans"/>
                <a:ea typeface="Google Sans"/>
                <a:cs typeface="Google Sans"/>
                <a:sym typeface="Google Sans"/>
              </a:rPr>
            </a:br>
            <a:endParaRPr sz="887">
              <a:solidFill>
                <a:srgbClr val="202124"/>
              </a:solidFill>
              <a:latin typeface="Google Sans"/>
              <a:ea typeface="Google Sans"/>
              <a:cs typeface="Google Sans"/>
              <a:sym typeface="Google Sans"/>
            </a:endParaRPr>
          </a:p>
        </p:txBody>
      </p:sp>
      <p:sp>
        <p:nvSpPr>
          <p:cNvPr id="1429" name="Google Shape;1429;p144"/>
          <p:cNvSpPr txBox="1"/>
          <p:nvPr/>
        </p:nvSpPr>
        <p:spPr>
          <a:xfrm>
            <a:off x="1427441" y="4639783"/>
            <a:ext cx="6318600" cy="359400"/>
          </a:xfrm>
          <a:prstGeom prst="rect">
            <a:avLst/>
          </a:prstGeom>
          <a:noFill/>
          <a:ln>
            <a:noFill/>
          </a:ln>
        </p:spPr>
        <p:txBody>
          <a:bodyPr anchorCtr="0" anchor="t" bIns="42700" lIns="42700" spcFirstLastPara="1" rIns="42700" wrap="square" tIns="42700">
            <a:spAutoFit/>
          </a:bodyPr>
          <a:lstStyle/>
          <a:p>
            <a:pPr indent="0" lvl="0" marL="0" rtl="0" algn="l">
              <a:spcBef>
                <a:spcPts val="0"/>
              </a:spcBef>
              <a:spcAft>
                <a:spcPts val="0"/>
              </a:spcAft>
              <a:buNone/>
            </a:pPr>
            <a:r>
              <a:rPr i="1" lang="en" sz="887">
                <a:solidFill>
                  <a:srgbClr val="5F6368"/>
                </a:solidFill>
                <a:highlight>
                  <a:srgbClr val="FFFFFF"/>
                </a:highlight>
                <a:latin typeface="Google Sans Text"/>
                <a:ea typeface="Google Sans Text"/>
                <a:cs typeface="Google Sans Text"/>
                <a:sym typeface="Google Sans Text"/>
              </a:rPr>
              <a:t>seq-len=8192. emfu= (observed flops throughput/bf16 peak flops). Google internal data for A3 Ultra as of February, 2025. Performance numbers subject to continuous updates </a:t>
            </a:r>
            <a:endParaRPr sz="98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3" name="Shape 1433"/>
        <p:cNvGrpSpPr/>
        <p:nvPr/>
      </p:nvGrpSpPr>
      <p:grpSpPr>
        <a:xfrm>
          <a:off x="0" y="0"/>
          <a:ext cx="0" cy="0"/>
          <a:chOff x="0" y="0"/>
          <a:chExt cx="0" cy="0"/>
        </a:xfrm>
      </p:grpSpPr>
      <p:sp>
        <p:nvSpPr>
          <p:cNvPr id="1434" name="Google Shape;1434;p145"/>
          <p:cNvSpPr txBox="1"/>
          <p:nvPr>
            <p:ph idx="1" type="body"/>
          </p:nvPr>
        </p:nvSpPr>
        <p:spPr>
          <a:xfrm>
            <a:off x="344500" y="1419975"/>
            <a:ext cx="6165900" cy="3429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“Personally, I've decided to switch to JAX due to its modern approach to parallelism, which can be automatic or semi-automatic. The JAX compiler takes care of many demanding tasks, such as managing the communication of activations and gradients.”</a:t>
            </a:r>
            <a:endParaRPr sz="2000"/>
          </a:p>
          <a:p>
            <a:pPr indent="0" lvl="0" marL="0" rtl="0" algn="l">
              <a:lnSpc>
                <a:spcPct val="115000"/>
              </a:lnSpc>
              <a:spcBef>
                <a:spcPts val="1000"/>
              </a:spcBef>
              <a:spcAft>
                <a:spcPts val="0"/>
              </a:spcAft>
              <a:buNone/>
            </a:pPr>
            <a:r>
              <a:rPr lang="en" sz="1600"/>
              <a:t>- Luyu Gao (PhD candidate @CarnegieMellon)</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https://twitter.com/luyu_gao/status/1768276177448567142</a:t>
            </a:r>
            <a:endParaRPr/>
          </a:p>
        </p:txBody>
      </p:sp>
      <p:sp>
        <p:nvSpPr>
          <p:cNvPr id="1435" name="Google Shape;1435;p14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1436" name="Google Shape;1436;p145"/>
          <p:cNvPicPr preferRelativeResize="0"/>
          <p:nvPr/>
        </p:nvPicPr>
        <p:blipFill>
          <a:blip r:embed="rId4">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0" name="Shape 1440"/>
        <p:cNvGrpSpPr/>
        <p:nvPr/>
      </p:nvGrpSpPr>
      <p:grpSpPr>
        <a:xfrm>
          <a:off x="0" y="0"/>
          <a:ext cx="0" cy="0"/>
          <a:chOff x="0" y="0"/>
          <a:chExt cx="0" cy="0"/>
        </a:xfrm>
      </p:grpSpPr>
      <p:sp>
        <p:nvSpPr>
          <p:cNvPr id="1441" name="Google Shape;1441;p14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Hardware Portability: JAX v PyTorch v TF Failure Rates</a:t>
            </a:r>
            <a:endParaRPr/>
          </a:p>
        </p:txBody>
      </p:sp>
      <p:sp>
        <p:nvSpPr>
          <p:cNvPr id="1442" name="Google Shape;1442;p146"/>
          <p:cNvSpPr txBox="1"/>
          <p:nvPr/>
        </p:nvSpPr>
        <p:spPr>
          <a:xfrm>
            <a:off x="404125" y="3839987"/>
            <a:ext cx="8438400" cy="507900"/>
          </a:xfrm>
          <a:prstGeom prst="rect">
            <a:avLst/>
          </a:prstGeom>
          <a:noFill/>
          <a:ln>
            <a:noFill/>
          </a:ln>
        </p:spPr>
        <p:txBody>
          <a:bodyPr anchorCtr="0" anchor="t" bIns="48650" lIns="48650" spcFirstLastPara="1" rIns="48650" wrap="square" tIns="48650">
            <a:spAutoFit/>
          </a:bodyPr>
          <a:lstStyle/>
          <a:p>
            <a:pPr indent="0" lvl="0" marL="0" rtl="0" algn="l">
              <a:spcBef>
                <a:spcPts val="0"/>
              </a:spcBef>
              <a:spcAft>
                <a:spcPts val="0"/>
              </a:spcAft>
              <a:buNone/>
            </a:pPr>
            <a:r>
              <a:rPr lang="en" sz="1330">
                <a:solidFill>
                  <a:srgbClr val="80868B"/>
                </a:solidFill>
                <a:latin typeface="Roboto"/>
                <a:ea typeface="Roboto"/>
                <a:cs typeface="Roboto"/>
                <a:sym typeface="Roboto"/>
              </a:rPr>
              <a:t>Source:</a:t>
            </a:r>
            <a:br>
              <a:rPr lang="en" sz="1330">
                <a:solidFill>
                  <a:srgbClr val="80868B"/>
                </a:solidFill>
                <a:latin typeface="Roboto"/>
                <a:ea typeface="Roboto"/>
                <a:cs typeface="Roboto"/>
                <a:sym typeface="Roboto"/>
              </a:rPr>
            </a:br>
            <a:r>
              <a:rPr lang="en" sz="1330" u="sng">
                <a:solidFill>
                  <a:srgbClr val="1A73E8"/>
                </a:solidFill>
                <a:latin typeface="Roboto"/>
                <a:ea typeface="Roboto"/>
                <a:cs typeface="Roboto"/>
                <a:sym typeface="Roboto"/>
                <a:hlinkClick r:id="rId3">
                  <a:extLst>
                    <a:ext uri="{A12FA001-AC4F-418D-AE19-62706E023703}">
                      <ahyp:hlinkClr val="tx"/>
                    </a:ext>
                  </a:extLst>
                </a:hlinkClick>
              </a:rPr>
              <a:t>The Grand Illusion: The Myth of Software Portability and Implications for ML Progress (Cohere/MIT Sept 2023)</a:t>
            </a:r>
            <a:endParaRPr sz="1330">
              <a:solidFill>
                <a:srgbClr val="80868B"/>
              </a:solidFill>
              <a:latin typeface="Roboto"/>
              <a:ea typeface="Roboto"/>
              <a:cs typeface="Roboto"/>
              <a:sym typeface="Roboto"/>
            </a:endParaRPr>
          </a:p>
        </p:txBody>
      </p:sp>
      <p:pic>
        <p:nvPicPr>
          <p:cNvPr id="1443" name="Google Shape;1443;p146"/>
          <p:cNvPicPr preferRelativeResize="0"/>
          <p:nvPr/>
        </p:nvPicPr>
        <p:blipFill>
          <a:blip r:embed="rId4">
            <a:alphaModFix/>
          </a:blip>
          <a:stretch>
            <a:fillRect/>
          </a:stretch>
        </p:blipFill>
        <p:spPr>
          <a:xfrm>
            <a:off x="456001" y="982851"/>
            <a:ext cx="8121608" cy="2876409"/>
          </a:xfrm>
          <a:prstGeom prst="rect">
            <a:avLst/>
          </a:prstGeom>
          <a:noFill/>
          <a:ln>
            <a:noFill/>
          </a:ln>
        </p:spPr>
      </p:pic>
      <p:sp>
        <p:nvSpPr>
          <p:cNvPr id="1444" name="Google Shape;1444;p146"/>
          <p:cNvSpPr/>
          <p:nvPr/>
        </p:nvSpPr>
        <p:spPr>
          <a:xfrm>
            <a:off x="456000" y="3405825"/>
            <a:ext cx="7964400" cy="317700"/>
          </a:xfrm>
          <a:prstGeom prst="rect">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8" name="Shape 1448"/>
        <p:cNvGrpSpPr/>
        <p:nvPr/>
      </p:nvGrpSpPr>
      <p:grpSpPr>
        <a:xfrm>
          <a:off x="0" y="0"/>
          <a:ext cx="0" cy="0"/>
          <a:chOff x="0" y="0"/>
          <a:chExt cx="0" cy="0"/>
        </a:xfrm>
      </p:grpSpPr>
      <p:sp>
        <p:nvSpPr>
          <p:cNvPr id="1449" name="Google Shape;1449;p147"/>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Flax NNX</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sp>
        <p:nvSpPr>
          <p:cNvPr id="1454" name="Google Shape;1454;p14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Intuitive Neural Network Development</a:t>
            </a:r>
            <a:endParaRPr/>
          </a:p>
        </p:txBody>
      </p:sp>
      <p:graphicFrame>
        <p:nvGraphicFramePr>
          <p:cNvPr id="1455" name="Google Shape;1455;p148"/>
          <p:cNvGraphicFramePr/>
          <p:nvPr/>
        </p:nvGraphicFramePr>
        <p:xfrm>
          <a:off x="5323150" y="1562550"/>
          <a:ext cx="3000000" cy="3000000"/>
        </p:xfrm>
        <a:graphic>
          <a:graphicData uri="http://schemas.openxmlformats.org/drawingml/2006/table">
            <a:tbl>
              <a:tblPr>
                <a:noFill/>
                <a:tableStyleId>{E6F6FD51-BEBD-4D80-A565-BB1D9FAD629C}</a:tableStyleId>
              </a:tblPr>
              <a:tblGrid>
                <a:gridCol w="1180450"/>
                <a:gridCol w="1180450"/>
                <a:gridCol w="1180450"/>
              </a:tblGrid>
              <a:tr h="396275">
                <a:tc>
                  <a:txBody>
                    <a:bodyPr/>
                    <a:lstStyle/>
                    <a:p>
                      <a:pPr indent="0" lvl="0" marL="0" rtl="0" algn="ctr">
                        <a:spcBef>
                          <a:spcPts val="0"/>
                        </a:spcBef>
                        <a:spcAft>
                          <a:spcPts val="0"/>
                        </a:spcAft>
                        <a:buNone/>
                      </a:pPr>
                      <a:r>
                        <a:rPr lang="en" sz="1800">
                          <a:latin typeface="Google Sans"/>
                          <a:ea typeface="Google Sans"/>
                          <a:cs typeface="Google Sans"/>
                          <a:sym typeface="Google Sans"/>
                        </a:rPr>
                        <a:t>Flax NNX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B6D7A8"/>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Orbax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c>
                  <a:txBody>
                    <a:bodyPr/>
                    <a:lstStyle/>
                    <a:p>
                      <a:pPr indent="0" lvl="0" marL="0" rtl="0" algn="ctr">
                        <a:spcBef>
                          <a:spcPts val="0"/>
                        </a:spcBef>
                        <a:spcAft>
                          <a:spcPts val="0"/>
                        </a:spcAft>
                        <a:buNone/>
                      </a:pPr>
                      <a:r>
                        <a:rPr lang="en" sz="1800">
                          <a:latin typeface="Google Sans"/>
                          <a:ea typeface="Google Sans"/>
                          <a:cs typeface="Google Sans"/>
                          <a:sym typeface="Google Sans"/>
                        </a:rPr>
                        <a:t>Optax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EAD3"/>
                    </a:solidFill>
                  </a:tcPr>
                </a:tc>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JAX</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C9DAF8"/>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XLA</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FCE5CD"/>
                    </a:solidFill>
                  </a:tcPr>
                </a:tc>
                <a:tc hMerge="1"/>
                <a:tc hMerge="1"/>
              </a:tr>
              <a:tr h="396275">
                <a:tc gridSpan="3">
                  <a:txBody>
                    <a:bodyPr/>
                    <a:lstStyle/>
                    <a:p>
                      <a:pPr indent="0" lvl="0" marL="0" rtl="0" algn="ctr">
                        <a:spcBef>
                          <a:spcPts val="0"/>
                        </a:spcBef>
                        <a:spcAft>
                          <a:spcPts val="0"/>
                        </a:spcAft>
                        <a:buNone/>
                      </a:pPr>
                      <a:r>
                        <a:rPr lang="en" sz="1800">
                          <a:latin typeface="Google Sans"/>
                          <a:ea typeface="Google Sans"/>
                          <a:cs typeface="Google Sans"/>
                          <a:sym typeface="Google Sans"/>
                        </a:rPr>
                        <a:t>CPU/GPU/TPU</a:t>
                      </a:r>
                      <a:endParaRPr sz="1800">
                        <a:latin typeface="Google Sans"/>
                        <a:ea typeface="Google Sans"/>
                        <a:cs typeface="Google Sans"/>
                        <a:sym typeface="Google Sans"/>
                      </a:endParaRPr>
                    </a:p>
                  </a:txBody>
                  <a:tcPr marT="91425" marB="91425" marR="91425" marL="91425" anchor="ctr">
                    <a:lnL cap="flat" cmpd="sng" w="76200">
                      <a:solidFill>
                        <a:srgbClr val="FFFFFF"/>
                      </a:solidFill>
                      <a:prstDash val="solid"/>
                      <a:round/>
                      <a:headEnd len="sm" w="sm" type="none"/>
                      <a:tailEnd len="sm" w="sm" type="none"/>
                    </a:lnL>
                    <a:lnR cap="flat" cmpd="sng" w="76200">
                      <a:solidFill>
                        <a:srgbClr val="FFFFFF"/>
                      </a:solidFill>
                      <a:prstDash val="solid"/>
                      <a:round/>
                      <a:headEnd len="sm" w="sm" type="none"/>
                      <a:tailEnd len="sm" w="sm" type="none"/>
                    </a:lnR>
                    <a:lnT cap="flat" cmpd="sng" w="76200">
                      <a:solidFill>
                        <a:srgbClr val="FFFFFF"/>
                      </a:solidFill>
                      <a:prstDash val="solid"/>
                      <a:round/>
                      <a:headEnd len="sm" w="sm" type="none"/>
                      <a:tailEnd len="sm" w="sm" type="none"/>
                    </a:lnT>
                    <a:lnB cap="flat" cmpd="sng" w="76200">
                      <a:solidFill>
                        <a:srgbClr val="FFFFFF"/>
                      </a:solidFill>
                      <a:prstDash val="solid"/>
                      <a:round/>
                      <a:headEnd len="sm" w="sm" type="none"/>
                      <a:tailEnd len="sm" w="sm" type="none"/>
                    </a:lnB>
                    <a:solidFill>
                      <a:srgbClr val="D9D2E9"/>
                    </a:solidFill>
                  </a:tcPr>
                </a:tc>
                <a:tc hMerge="1"/>
                <a:tc hMerge="1"/>
              </a:tr>
            </a:tbl>
          </a:graphicData>
        </a:graphic>
      </p:graphicFrame>
      <p:sp>
        <p:nvSpPr>
          <p:cNvPr id="1456" name="Google Shape;1456;p148"/>
          <p:cNvSpPr txBox="1"/>
          <p:nvPr>
            <p:ph idx="1" type="body"/>
          </p:nvPr>
        </p:nvSpPr>
        <p:spPr>
          <a:xfrm>
            <a:off x="344500" y="875675"/>
            <a:ext cx="4776900" cy="35325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200"/>
              <a:t>Modular, layered design</a:t>
            </a:r>
            <a:endParaRPr sz="2200"/>
          </a:p>
          <a:p>
            <a:pPr indent="0" lvl="0" marL="0" rtl="0" algn="l">
              <a:lnSpc>
                <a:spcPct val="115000"/>
              </a:lnSpc>
              <a:spcBef>
                <a:spcPts val="1000"/>
              </a:spcBef>
              <a:spcAft>
                <a:spcPts val="0"/>
              </a:spcAft>
              <a:buNone/>
            </a:pPr>
            <a:r>
              <a:rPr lang="en" sz="1800"/>
              <a:t>Flax NNX</a:t>
            </a:r>
            <a:endParaRPr sz="1800"/>
          </a:p>
          <a:p>
            <a:pPr indent="-342900" lvl="0" marL="457200" rtl="0" algn="l">
              <a:lnSpc>
                <a:spcPct val="115000"/>
              </a:lnSpc>
              <a:spcBef>
                <a:spcPts val="1000"/>
              </a:spcBef>
              <a:spcAft>
                <a:spcPts val="0"/>
              </a:spcAft>
              <a:buSzPts val="1800"/>
              <a:buChar char="●"/>
            </a:pPr>
            <a:r>
              <a:rPr lang="en" sz="1800"/>
              <a:t>Neural network library for JAX that is designed for ease of use</a:t>
            </a:r>
            <a:endParaRPr sz="1800"/>
          </a:p>
          <a:p>
            <a:pPr indent="0" lvl="0" marL="0" rtl="0" algn="l">
              <a:lnSpc>
                <a:spcPct val="115000"/>
              </a:lnSpc>
              <a:spcBef>
                <a:spcPts val="1000"/>
              </a:spcBef>
              <a:spcAft>
                <a:spcPts val="0"/>
              </a:spcAft>
              <a:buNone/>
            </a:pPr>
            <a:r>
              <a:rPr lang="en" sz="1800"/>
              <a:t>Orbax</a:t>
            </a:r>
            <a:endParaRPr sz="1800"/>
          </a:p>
          <a:p>
            <a:pPr indent="-342900" lvl="0" marL="457200" rtl="0" algn="l">
              <a:lnSpc>
                <a:spcPct val="115000"/>
              </a:lnSpc>
              <a:spcBef>
                <a:spcPts val="1000"/>
              </a:spcBef>
              <a:spcAft>
                <a:spcPts val="0"/>
              </a:spcAft>
              <a:buSzPts val="1800"/>
              <a:buChar char="●"/>
            </a:pPr>
            <a:r>
              <a:rPr lang="en" sz="1800"/>
              <a:t>Checkpointing and export</a:t>
            </a:r>
            <a:endParaRPr sz="1800"/>
          </a:p>
          <a:p>
            <a:pPr indent="0" lvl="0" marL="0" rtl="0" algn="l">
              <a:lnSpc>
                <a:spcPct val="115000"/>
              </a:lnSpc>
              <a:spcBef>
                <a:spcPts val="1000"/>
              </a:spcBef>
              <a:spcAft>
                <a:spcPts val="0"/>
              </a:spcAft>
              <a:buNone/>
            </a:pPr>
            <a:r>
              <a:rPr lang="en" sz="1800"/>
              <a:t>Optax</a:t>
            </a:r>
            <a:endParaRPr sz="1800"/>
          </a:p>
          <a:p>
            <a:pPr indent="-342900" lvl="0" marL="457200" rtl="0" algn="l">
              <a:lnSpc>
                <a:spcPct val="115000"/>
              </a:lnSpc>
              <a:spcBef>
                <a:spcPts val="1000"/>
              </a:spcBef>
              <a:spcAft>
                <a:spcPts val="1000"/>
              </a:spcAft>
              <a:buSzPts val="1800"/>
              <a:buChar char="●"/>
            </a:pPr>
            <a:r>
              <a:rPr lang="en" sz="1800"/>
              <a:t>Gradient processing and optimization</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0" name="Shape 1460"/>
        <p:cNvGrpSpPr/>
        <p:nvPr/>
      </p:nvGrpSpPr>
      <p:grpSpPr>
        <a:xfrm>
          <a:off x="0" y="0"/>
          <a:ext cx="0" cy="0"/>
          <a:chOff x="0" y="0"/>
          <a:chExt cx="0" cy="0"/>
        </a:xfrm>
      </p:grpSpPr>
      <p:sp>
        <p:nvSpPr>
          <p:cNvPr id="1461" name="Google Shape;1461;p149"/>
          <p:cNvSpPr txBox="1"/>
          <p:nvPr>
            <p:ph idx="1" type="body"/>
          </p:nvPr>
        </p:nvSpPr>
        <p:spPr>
          <a:xfrm>
            <a:off x="344500" y="957975"/>
            <a:ext cx="68253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Modern JAX API</a:t>
            </a:r>
            <a:r>
              <a:rPr lang="en" sz="1800"/>
              <a:t>: Flax NNX is a neural network library within the Flax ecosystem, specifically designed for JAX.   </a:t>
            </a:r>
            <a:endParaRPr sz="1800"/>
          </a:p>
          <a:p>
            <a:pPr indent="-342900" lvl="0" marL="457200" rtl="0" algn="l">
              <a:lnSpc>
                <a:spcPct val="115000"/>
              </a:lnSpc>
              <a:spcBef>
                <a:spcPts val="1000"/>
              </a:spcBef>
              <a:spcAft>
                <a:spcPts val="0"/>
              </a:spcAft>
              <a:buSzPts val="1800"/>
              <a:buChar char="●"/>
            </a:pPr>
            <a:r>
              <a:rPr b="1" lang="en" sz="1800"/>
              <a:t>Simplified &amp; Flexible</a:t>
            </a:r>
            <a:r>
              <a:rPr lang="en" sz="1800"/>
              <a:t>: Introduced in 2024, NNX is engineered for simplicity, flexibility, and an enhanced developer experience, making it easier to create, inspect, debug, and analyze models.</a:t>
            </a:r>
            <a:endParaRPr sz="1800"/>
          </a:p>
          <a:p>
            <a:pPr indent="-342900" lvl="0" marL="457200" rtl="0" algn="l">
              <a:lnSpc>
                <a:spcPct val="115000"/>
              </a:lnSpc>
              <a:spcBef>
                <a:spcPts val="1000"/>
              </a:spcBef>
              <a:spcAft>
                <a:spcPts val="0"/>
              </a:spcAft>
              <a:buSzPts val="1800"/>
              <a:buChar char="●"/>
            </a:pPr>
            <a:r>
              <a:rPr b="1" lang="en" sz="1800"/>
              <a:t>First-Class Pytree Integration:</a:t>
            </a:r>
            <a:r>
              <a:rPr lang="en" sz="1800"/>
              <a:t> NNX Modules are now native JAX Pytrees, allowing direct use with </a:t>
            </a:r>
            <a:r>
              <a:rPr lang="en" sz="1800">
                <a:latin typeface="Roboto Mono Medium"/>
                <a:ea typeface="Roboto Mono Medium"/>
                <a:cs typeface="Roboto Mono Medium"/>
                <a:sym typeface="Roboto Mono Medium"/>
              </a:rPr>
              <a:t>jax.jit</a:t>
            </a:r>
            <a:r>
              <a:rPr lang="en" sz="1800"/>
              <a:t>, </a:t>
            </a:r>
            <a:r>
              <a:rPr lang="en" sz="1800">
                <a:latin typeface="Roboto Mono Medium"/>
                <a:ea typeface="Roboto Mono Medium"/>
                <a:cs typeface="Roboto Mono Medium"/>
                <a:sym typeface="Roboto Mono Medium"/>
              </a:rPr>
              <a:t>jax.vmap</a:t>
            </a:r>
            <a:r>
              <a:rPr lang="en" sz="1800"/>
              <a:t>, and other transformations.</a:t>
            </a:r>
            <a:endParaRPr sz="1800"/>
          </a:p>
          <a:p>
            <a:pPr indent="-342900" lvl="0" marL="457200" rtl="0" algn="l">
              <a:lnSpc>
                <a:spcPct val="115000"/>
              </a:lnSpc>
              <a:spcBef>
                <a:spcPts val="1000"/>
              </a:spcBef>
              <a:spcAft>
                <a:spcPts val="1000"/>
              </a:spcAft>
              <a:buSzPts val="1800"/>
              <a:buChar char="●"/>
            </a:pPr>
            <a:r>
              <a:rPr b="1" lang="en" sz="1800"/>
              <a:t>Builds on Experience</a:t>
            </a:r>
            <a:r>
              <a:rPr lang="en" sz="1800"/>
              <a:t>: Incorporates learnings from previous JAX libraries for a more user-friendly interface.</a:t>
            </a:r>
            <a:endParaRPr sz="1800"/>
          </a:p>
        </p:txBody>
      </p:sp>
      <p:sp>
        <p:nvSpPr>
          <p:cNvPr id="1462" name="Google Shape;1462;p14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Intuitive Neural Network Development</a:t>
            </a:r>
            <a:endParaRPr/>
          </a:p>
        </p:txBody>
      </p:sp>
      <p:pic>
        <p:nvPicPr>
          <p:cNvPr id="1463" name="Google Shape;1463;p149"/>
          <p:cNvPicPr preferRelativeResize="0"/>
          <p:nvPr/>
        </p:nvPicPr>
        <p:blipFill>
          <a:blip r:embed="rId3">
            <a:alphaModFix/>
          </a:blip>
          <a:stretch>
            <a:fillRect/>
          </a:stretch>
        </p:blipFill>
        <p:spPr>
          <a:xfrm>
            <a:off x="7079350" y="1779400"/>
            <a:ext cx="1584700" cy="1584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 name="Shape 1467"/>
        <p:cNvGrpSpPr/>
        <p:nvPr/>
      </p:nvGrpSpPr>
      <p:grpSpPr>
        <a:xfrm>
          <a:off x="0" y="0"/>
          <a:ext cx="0" cy="0"/>
          <a:chOff x="0" y="0"/>
          <a:chExt cx="0" cy="0"/>
        </a:xfrm>
      </p:grpSpPr>
      <p:sp>
        <p:nvSpPr>
          <p:cNvPr id="1468" name="Google Shape;1468;p150"/>
          <p:cNvSpPr txBox="1"/>
          <p:nvPr>
            <p:ph idx="1" type="body"/>
          </p:nvPr>
        </p:nvSpPr>
        <p:spPr>
          <a:xfrm>
            <a:off x="344500" y="1419975"/>
            <a:ext cx="6165900" cy="3429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“The jit'd JAX (Flax in this case) impl ran circles around familiar PyTorch and TF impl of similar algos (CPU or GPU). And that's without taking the time to vectorize the eval envs. I was using https://github.com/ikostrikov/jaxrl as my starting point.”</a:t>
            </a:r>
            <a:endParaRPr sz="2000"/>
          </a:p>
          <a:p>
            <a:pPr indent="0" lvl="0" marL="0" rtl="0" algn="l">
              <a:lnSpc>
                <a:spcPct val="115000"/>
              </a:lnSpc>
              <a:spcBef>
                <a:spcPts val="1000"/>
              </a:spcBef>
              <a:spcAft>
                <a:spcPts val="0"/>
              </a:spcAft>
              <a:buNone/>
            </a:pPr>
            <a:r>
              <a:rPr lang="en" sz="1600"/>
              <a:t>- Ross Wightman</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https://twitter.com/wightmanr/status/1417616247118733313</a:t>
            </a:r>
            <a:endParaRPr/>
          </a:p>
        </p:txBody>
      </p:sp>
      <p:sp>
        <p:nvSpPr>
          <p:cNvPr id="1469" name="Google Shape;1469;p15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1470" name="Google Shape;1470;p150"/>
          <p:cNvPicPr preferRelativeResize="0"/>
          <p:nvPr/>
        </p:nvPicPr>
        <p:blipFill>
          <a:blip r:embed="rId4">
            <a:alphaModFix/>
          </a:blip>
          <a:stretch>
            <a:fillRect/>
          </a:stretch>
        </p:blipFill>
        <p:spPr>
          <a:xfrm>
            <a:off x="7079350" y="1779400"/>
            <a:ext cx="1584700" cy="1584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4" name="Shape 1344"/>
        <p:cNvGrpSpPr/>
        <p:nvPr/>
      </p:nvGrpSpPr>
      <p:grpSpPr>
        <a:xfrm>
          <a:off x="0" y="0"/>
          <a:ext cx="0" cy="0"/>
          <a:chOff x="0" y="0"/>
          <a:chExt cx="0" cy="0"/>
        </a:xfrm>
      </p:grpSpPr>
      <p:sp>
        <p:nvSpPr>
          <p:cNvPr id="1345" name="Google Shape;1345;p133"/>
          <p:cNvSpPr txBox="1"/>
          <p:nvPr>
            <p:ph idx="1" type="body"/>
          </p:nvPr>
        </p:nvSpPr>
        <p:spPr>
          <a:xfrm>
            <a:off x="344500" y="1419975"/>
            <a:ext cx="6165900" cy="236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000"/>
              <a:t>“There’s a sense of tranquility when I nuke my code and rewrite it in JAX.  Not only does it become faster, all my horrible code is rewritten better”</a:t>
            </a:r>
            <a:endParaRPr sz="2000"/>
          </a:p>
          <a:p>
            <a:pPr indent="0" lvl="0" marL="0" rtl="0" algn="l">
              <a:lnSpc>
                <a:spcPct val="115000"/>
              </a:lnSpc>
              <a:spcBef>
                <a:spcPts val="1000"/>
              </a:spcBef>
              <a:spcAft>
                <a:spcPts val="0"/>
              </a:spcAft>
              <a:buNone/>
            </a:pPr>
            <a:r>
              <a:rPr lang="en" sz="1600"/>
              <a:t>- Stone Tao (UCSD, Co-Founder of Lux AI Challenge)</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1000"/>
              </a:spcAft>
              <a:buNone/>
            </a:pPr>
            <a:r>
              <a:rPr lang="en"/>
              <a:t>Source: </a:t>
            </a:r>
            <a:r>
              <a:rPr lang="en" u="sng">
                <a:solidFill>
                  <a:schemeClr val="hlink"/>
                </a:solidFill>
                <a:hlinkClick r:id="rId3"/>
              </a:rPr>
              <a:t>https://twitter.com/Stone_Tao/status/1555394550092353537</a:t>
            </a:r>
            <a:endParaRPr/>
          </a:p>
        </p:txBody>
      </p:sp>
      <p:sp>
        <p:nvSpPr>
          <p:cNvPr id="1346" name="Google Shape;1346;p13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Developer Love</a:t>
            </a:r>
            <a:endParaRPr/>
          </a:p>
        </p:txBody>
      </p:sp>
      <p:pic>
        <p:nvPicPr>
          <p:cNvPr id="1347" name="Google Shape;1347;p133"/>
          <p:cNvPicPr preferRelativeResize="0"/>
          <p:nvPr/>
        </p:nvPicPr>
        <p:blipFill>
          <a:blip r:embed="rId4">
            <a:alphaModFix/>
          </a:blip>
          <a:stretch>
            <a:fillRect/>
          </a:stretch>
        </p:blipFill>
        <p:spPr>
          <a:xfrm>
            <a:off x="6898073" y="1671675"/>
            <a:ext cx="1838275" cy="106619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4" name="Shape 1474"/>
        <p:cNvGrpSpPr/>
        <p:nvPr/>
      </p:nvGrpSpPr>
      <p:grpSpPr>
        <a:xfrm>
          <a:off x="0" y="0"/>
          <a:ext cx="0" cy="0"/>
          <a:chOff x="0" y="0"/>
          <a:chExt cx="0" cy="0"/>
        </a:xfrm>
      </p:grpSpPr>
      <p:sp>
        <p:nvSpPr>
          <p:cNvPr id="1475" name="Google Shape;1475;p151"/>
          <p:cNvSpPr txBox="1"/>
          <p:nvPr>
            <p:ph idx="1" type="body"/>
          </p:nvPr>
        </p:nvSpPr>
        <p:spPr>
          <a:xfrm>
            <a:off x="344500" y="962775"/>
            <a:ext cx="7419300" cy="4032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Familiar Object Semantics</a:t>
            </a:r>
            <a:r>
              <a:rPr lang="en" sz="1800"/>
              <a:t>: Embraces standard Python object concepts like classes, inheritance, attributes, methods, and reference semantics. Allows natural patterns like weight sharing.</a:t>
            </a:r>
            <a:endParaRPr sz="1800"/>
          </a:p>
          <a:p>
            <a:pPr indent="-342900" lvl="0" marL="457200" rtl="0" algn="l">
              <a:lnSpc>
                <a:spcPct val="115000"/>
              </a:lnSpc>
              <a:spcBef>
                <a:spcPts val="1000"/>
              </a:spcBef>
              <a:spcAft>
                <a:spcPts val="0"/>
              </a:spcAft>
              <a:buSzPts val="1800"/>
              <a:buChar char="●"/>
            </a:pPr>
            <a:r>
              <a:rPr b="1" lang="en" sz="1800"/>
              <a:t>Intuitive Module Definition</a:t>
            </a:r>
            <a:r>
              <a:rPr lang="en" sz="1800"/>
              <a:t>: Define layers/models by subclassing </a:t>
            </a:r>
            <a:r>
              <a:rPr lang="en" sz="1800">
                <a:latin typeface="Roboto Mono Medium"/>
                <a:ea typeface="Roboto Mono Medium"/>
                <a:cs typeface="Roboto Mono Medium"/>
                <a:sym typeface="Roboto Mono Medium"/>
              </a:rPr>
              <a:t>nnx.Module</a:t>
            </a:r>
            <a:r>
              <a:rPr lang="en" sz="1800"/>
              <a:t>, defining sub-layers as attributes in </a:t>
            </a:r>
            <a:r>
              <a:rPr lang="en" sz="1800">
                <a:latin typeface="Roboto Mono Medium"/>
                <a:ea typeface="Roboto Mono Medium"/>
                <a:cs typeface="Roboto Mono Medium"/>
                <a:sym typeface="Roboto Mono Medium"/>
              </a:rPr>
              <a:t>__init__</a:t>
            </a:r>
            <a:r>
              <a:rPr lang="en" sz="1800"/>
              <a:t>, and logic in </a:t>
            </a:r>
            <a:r>
              <a:rPr lang="en" sz="1800">
                <a:latin typeface="Roboto Mono Medium"/>
                <a:ea typeface="Roboto Mono Medium"/>
                <a:cs typeface="Roboto Mono Medium"/>
                <a:sym typeface="Roboto Mono Medium"/>
              </a:rPr>
              <a:t>__call__</a:t>
            </a:r>
            <a:r>
              <a:rPr lang="en" sz="1800"/>
              <a:t>. Uses standard layers like </a:t>
            </a:r>
            <a:r>
              <a:rPr lang="en" sz="1800">
                <a:latin typeface="Roboto Mono Medium"/>
                <a:ea typeface="Roboto Mono Medium"/>
                <a:cs typeface="Roboto Mono Medium"/>
                <a:sym typeface="Roboto Mono Medium"/>
              </a:rPr>
              <a:t>nnx.Linear, nnx.Conv, nnx.BatchNorm</a:t>
            </a:r>
            <a:r>
              <a:rPr lang="en" sz="1800"/>
              <a:t>, etc.</a:t>
            </a:r>
            <a:endParaRPr sz="1800"/>
          </a:p>
          <a:p>
            <a:pPr indent="-342900" lvl="0" marL="457200" rtl="0" algn="l">
              <a:lnSpc>
                <a:spcPct val="115000"/>
              </a:lnSpc>
              <a:spcBef>
                <a:spcPts val="1000"/>
              </a:spcBef>
              <a:spcAft>
                <a:spcPts val="0"/>
              </a:spcAft>
              <a:buSzPts val="1800"/>
              <a:buChar char="●"/>
            </a:pPr>
            <a:r>
              <a:rPr b="1" lang="en" sz="1800"/>
              <a:t>Seamless JAX Integration:</a:t>
            </a:r>
            <a:r>
              <a:rPr lang="en" sz="1800"/>
              <a:t> As native Pytrees, NNX modules work directly with JAX's function transformations.</a:t>
            </a:r>
            <a:endParaRPr sz="1800"/>
          </a:p>
          <a:p>
            <a:pPr indent="-342900" lvl="0" marL="457200" rtl="0" algn="l">
              <a:lnSpc>
                <a:spcPct val="115000"/>
              </a:lnSpc>
              <a:spcBef>
                <a:spcPts val="1000"/>
              </a:spcBef>
              <a:spcAft>
                <a:spcPts val="1000"/>
              </a:spcAft>
              <a:buSzPts val="1800"/>
              <a:buChar char="●"/>
            </a:pPr>
            <a:r>
              <a:rPr b="1" lang="en" sz="1800"/>
              <a:t>Easier Adoption</a:t>
            </a:r>
            <a:r>
              <a:rPr lang="en" sz="1800"/>
              <a:t>: Lowers the barrier for developers familiar with object-oriented frameworks (like PyTorch/Keras) to leverage JAX.</a:t>
            </a:r>
            <a:endParaRPr sz="1800"/>
          </a:p>
        </p:txBody>
      </p:sp>
      <p:sp>
        <p:nvSpPr>
          <p:cNvPr id="1476" name="Google Shape;1476;p15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Strength: Pythonic Design</a:t>
            </a:r>
            <a:endParaRPr/>
          </a:p>
        </p:txBody>
      </p:sp>
      <p:pic>
        <p:nvPicPr>
          <p:cNvPr id="1477" name="Google Shape;1477;p151"/>
          <p:cNvPicPr preferRelativeResize="0"/>
          <p:nvPr/>
        </p:nvPicPr>
        <p:blipFill>
          <a:blip r:embed="rId3">
            <a:alphaModFix/>
          </a:blip>
          <a:stretch>
            <a:fillRect/>
          </a:stretch>
        </p:blipFill>
        <p:spPr>
          <a:xfrm>
            <a:off x="7470850" y="1779400"/>
            <a:ext cx="1584700" cy="1584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1" name="Shape 1481"/>
        <p:cNvGrpSpPr/>
        <p:nvPr/>
      </p:nvGrpSpPr>
      <p:grpSpPr>
        <a:xfrm>
          <a:off x="0" y="0"/>
          <a:ext cx="0" cy="0"/>
          <a:chOff x="0" y="0"/>
          <a:chExt cx="0" cy="0"/>
        </a:xfrm>
      </p:grpSpPr>
      <p:sp>
        <p:nvSpPr>
          <p:cNvPr id="1482" name="Google Shape;1482;p152"/>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JAX Ecosystem</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6" name="Shape 1486"/>
        <p:cNvGrpSpPr/>
        <p:nvPr/>
      </p:nvGrpSpPr>
      <p:grpSpPr>
        <a:xfrm>
          <a:off x="0" y="0"/>
          <a:ext cx="0" cy="0"/>
          <a:chOff x="0" y="0"/>
          <a:chExt cx="0" cy="0"/>
        </a:xfrm>
      </p:grpSpPr>
      <p:sp>
        <p:nvSpPr>
          <p:cNvPr id="1487" name="Google Shape;1487;p153"/>
          <p:cNvSpPr txBox="1"/>
          <p:nvPr>
            <p:ph idx="1" type="body"/>
          </p:nvPr>
        </p:nvSpPr>
        <p:spPr>
          <a:xfrm>
            <a:off x="344500" y="1115175"/>
            <a:ext cx="68688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Large and Growing</a:t>
            </a:r>
            <a:r>
              <a:rPr lang="en" sz="1800"/>
              <a:t>: A major strength is the large, diverse ecosystem of libraries, tools, and projects built upon JAX.</a:t>
            </a:r>
            <a:endParaRPr sz="1800"/>
          </a:p>
          <a:p>
            <a:pPr indent="-342900" lvl="0" marL="457200" rtl="0" algn="l">
              <a:lnSpc>
                <a:spcPct val="115000"/>
              </a:lnSpc>
              <a:spcBef>
                <a:spcPts val="1000"/>
              </a:spcBef>
              <a:spcAft>
                <a:spcPts val="0"/>
              </a:spcAft>
              <a:buSzPts val="1800"/>
              <a:buChar char="●"/>
            </a:pPr>
            <a:r>
              <a:rPr b="1" lang="en" sz="1800"/>
              <a:t>Testament to Power</a:t>
            </a:r>
            <a:r>
              <a:rPr lang="en" sz="1800"/>
              <a:t>: This vibrant activity showcases JAX's flexibility and applicability across a wide array of domains, far beyond conventional deep learning.</a:t>
            </a:r>
            <a:endParaRPr sz="1800"/>
          </a:p>
          <a:p>
            <a:pPr indent="-342900" lvl="0" marL="457200" rtl="0" algn="l">
              <a:lnSpc>
                <a:spcPct val="115000"/>
              </a:lnSpc>
              <a:spcBef>
                <a:spcPts val="1000"/>
              </a:spcBef>
              <a:spcAft>
                <a:spcPts val="0"/>
              </a:spcAft>
              <a:buSzPts val="1800"/>
              <a:buChar char="●"/>
            </a:pPr>
            <a:r>
              <a:rPr b="1" lang="en" sz="1800"/>
              <a:t>Modular Philosophy</a:t>
            </a:r>
            <a:r>
              <a:rPr lang="en" sz="1800"/>
              <a:t>: JAX core remains lean, encouraging domain-specific innovation in independent libraries.</a:t>
            </a:r>
            <a:endParaRPr sz="1800"/>
          </a:p>
          <a:p>
            <a:pPr indent="-342900" lvl="0" marL="457200" rtl="0" algn="l">
              <a:lnSpc>
                <a:spcPct val="115000"/>
              </a:lnSpc>
              <a:spcBef>
                <a:spcPts val="1000"/>
              </a:spcBef>
              <a:spcAft>
                <a:spcPts val="1000"/>
              </a:spcAft>
              <a:buSzPts val="1800"/>
              <a:buChar char="●"/>
            </a:pPr>
            <a:r>
              <a:rPr b="1" lang="en" sz="1800"/>
              <a:t>Curated Neural Network Stack</a:t>
            </a:r>
            <a:r>
              <a:rPr lang="en" sz="1800"/>
              <a:t>: The JAX AI Stack provides a tested set of core libraries (JAX, Flax, Optax, Orbax) for compatibility and easier onboarding.</a:t>
            </a:r>
            <a:endParaRPr sz="1800"/>
          </a:p>
        </p:txBody>
      </p:sp>
      <p:sp>
        <p:nvSpPr>
          <p:cNvPr id="1488" name="Google Shape;1488;p15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Breadth &amp; Flexibility</a:t>
            </a:r>
            <a:endParaRPr/>
          </a:p>
        </p:txBody>
      </p:sp>
      <p:pic>
        <p:nvPicPr>
          <p:cNvPr id="1489" name="Google Shape;1489;p153"/>
          <p:cNvPicPr preferRelativeResize="0"/>
          <p:nvPr/>
        </p:nvPicPr>
        <p:blipFill>
          <a:blip r:embed="rId3">
            <a:alphaModFix/>
          </a:blip>
          <a:stretch>
            <a:fillRect/>
          </a:stretch>
        </p:blipFill>
        <p:spPr>
          <a:xfrm>
            <a:off x="7365700" y="2304925"/>
            <a:ext cx="1523050" cy="88336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3" name="Shape 1493"/>
        <p:cNvGrpSpPr/>
        <p:nvPr/>
      </p:nvGrpSpPr>
      <p:grpSpPr>
        <a:xfrm>
          <a:off x="0" y="0"/>
          <a:ext cx="0" cy="0"/>
          <a:chOff x="0" y="0"/>
          <a:chExt cx="0" cy="0"/>
        </a:xfrm>
      </p:grpSpPr>
      <p:sp>
        <p:nvSpPr>
          <p:cNvPr id="1494" name="Google Shape;1494;p154"/>
          <p:cNvSpPr txBox="1"/>
          <p:nvPr>
            <p:ph idx="1" type="body"/>
          </p:nvPr>
        </p:nvSpPr>
        <p:spPr>
          <a:xfrm>
            <a:off x="344500" y="1496175"/>
            <a:ext cx="6744900" cy="27582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Neural Networks</a:t>
            </a:r>
            <a:r>
              <a:rPr lang="en" sz="1800"/>
              <a:t>: Flax NNX, Equinox, Penzai, Scenic, Objax, EasyDeL.</a:t>
            </a:r>
            <a:endParaRPr sz="1800"/>
          </a:p>
          <a:p>
            <a:pPr indent="-342900" lvl="0" marL="457200" rtl="0" algn="l">
              <a:lnSpc>
                <a:spcPct val="115000"/>
              </a:lnSpc>
              <a:spcBef>
                <a:spcPts val="1000"/>
              </a:spcBef>
              <a:spcAft>
                <a:spcPts val="0"/>
              </a:spcAft>
              <a:buSzPts val="1800"/>
              <a:buChar char="●"/>
            </a:pPr>
            <a:r>
              <a:rPr b="1" lang="en" sz="1800"/>
              <a:t>Foundation Models</a:t>
            </a:r>
            <a:r>
              <a:rPr lang="en" sz="1800"/>
              <a:t>: MaxText, Levanter, EasyLM, Marin.</a:t>
            </a:r>
            <a:endParaRPr sz="1800"/>
          </a:p>
          <a:p>
            <a:pPr indent="-342900" lvl="0" marL="457200" rtl="0" algn="l">
              <a:lnSpc>
                <a:spcPct val="115000"/>
              </a:lnSpc>
              <a:spcBef>
                <a:spcPts val="1000"/>
              </a:spcBef>
              <a:spcAft>
                <a:spcPts val="0"/>
              </a:spcAft>
              <a:buSzPts val="1800"/>
              <a:buChar char="●"/>
            </a:pPr>
            <a:r>
              <a:rPr b="1" lang="en" sz="1800"/>
              <a:t>Reinforcement Learning</a:t>
            </a:r>
            <a:r>
              <a:rPr lang="en" sz="1800"/>
              <a:t>: RLax, BRAX (physics), gymnax (envs), Jumanji (envs), Mctx (search), Pgx (games).</a:t>
            </a:r>
            <a:endParaRPr sz="1800"/>
          </a:p>
          <a:p>
            <a:pPr indent="-342900" lvl="0" marL="457200" rtl="0" algn="l">
              <a:lnSpc>
                <a:spcPct val="115000"/>
              </a:lnSpc>
              <a:spcBef>
                <a:spcPts val="1000"/>
              </a:spcBef>
              <a:spcAft>
                <a:spcPts val="1000"/>
              </a:spcAft>
              <a:buSzPts val="1800"/>
              <a:buChar char="●"/>
            </a:pPr>
            <a:r>
              <a:rPr b="1" lang="en" sz="1800"/>
              <a:t>Probabilistic Programming</a:t>
            </a:r>
            <a:r>
              <a:rPr lang="en" sz="1800"/>
              <a:t>: NumPyro, Oryx, Distrax, BlackJAX (samplers), GPJax (Gaussian Processes).</a:t>
            </a:r>
            <a:endParaRPr sz="1800"/>
          </a:p>
        </p:txBody>
      </p:sp>
      <p:sp>
        <p:nvSpPr>
          <p:cNvPr id="1495" name="Google Shape;1495;p15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Representative Examples</a:t>
            </a:r>
            <a:endParaRPr/>
          </a:p>
        </p:txBody>
      </p:sp>
      <p:pic>
        <p:nvPicPr>
          <p:cNvPr id="1496" name="Google Shape;1496;p154"/>
          <p:cNvPicPr preferRelativeResize="0"/>
          <p:nvPr/>
        </p:nvPicPr>
        <p:blipFill>
          <a:blip r:embed="rId3">
            <a:alphaModFix/>
          </a:blip>
          <a:stretch>
            <a:fillRect/>
          </a:stretch>
        </p:blipFill>
        <p:spPr>
          <a:xfrm>
            <a:off x="7441900" y="2205075"/>
            <a:ext cx="1523050" cy="88336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0" name="Shape 1500"/>
        <p:cNvGrpSpPr/>
        <p:nvPr/>
      </p:nvGrpSpPr>
      <p:grpSpPr>
        <a:xfrm>
          <a:off x="0" y="0"/>
          <a:ext cx="0" cy="0"/>
          <a:chOff x="0" y="0"/>
          <a:chExt cx="0" cy="0"/>
        </a:xfrm>
      </p:grpSpPr>
      <p:sp>
        <p:nvSpPr>
          <p:cNvPr id="1501" name="Google Shape;1501;p155"/>
          <p:cNvSpPr txBox="1"/>
          <p:nvPr>
            <p:ph idx="1" type="body"/>
          </p:nvPr>
        </p:nvSpPr>
        <p:spPr>
          <a:xfrm>
            <a:off x="344500" y="1496175"/>
            <a:ext cx="66084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Scientific Computing</a:t>
            </a:r>
            <a:r>
              <a:rPr lang="en" sz="1800"/>
              <a:t>: JAX M.D. (molecular dynamics), NetKet (quantum physics), jax-cosmo (cosmology), Diffrax (diff eq solvers), delta PV (photovoltaics), dynamiqs (quantum dynamics), XLB (fluid dynamics).   </a:t>
            </a:r>
            <a:endParaRPr sz="1800"/>
          </a:p>
          <a:p>
            <a:pPr indent="-342900" lvl="0" marL="457200" rtl="0" algn="l">
              <a:lnSpc>
                <a:spcPct val="115000"/>
              </a:lnSpc>
              <a:spcBef>
                <a:spcPts val="1000"/>
              </a:spcBef>
              <a:spcAft>
                <a:spcPts val="0"/>
              </a:spcAft>
              <a:buSzPts val="1800"/>
              <a:buChar char="●"/>
            </a:pPr>
            <a:r>
              <a:rPr b="1" lang="en" sz="1800"/>
              <a:t>Optimization</a:t>
            </a:r>
            <a:r>
              <a:rPr lang="en" sz="1800"/>
              <a:t>: Optax, JAXopt, Optimistix.   </a:t>
            </a:r>
            <a:endParaRPr sz="1800"/>
          </a:p>
          <a:p>
            <a:pPr indent="-342900" lvl="0" marL="457200" rtl="0" algn="l">
              <a:lnSpc>
                <a:spcPct val="115000"/>
              </a:lnSpc>
              <a:spcBef>
                <a:spcPts val="1000"/>
              </a:spcBef>
              <a:spcAft>
                <a:spcPts val="1000"/>
              </a:spcAft>
              <a:buSzPts val="1800"/>
              <a:buChar char="●"/>
            </a:pPr>
            <a:r>
              <a:rPr b="1" lang="en" sz="1800"/>
              <a:t>Utilities</a:t>
            </a:r>
            <a:r>
              <a:rPr lang="en" sz="1800"/>
              <a:t>: Chex (testing), Orbax (checkpointing), SafeJax (serialization).</a:t>
            </a:r>
            <a:endParaRPr sz="1800"/>
          </a:p>
        </p:txBody>
      </p:sp>
      <p:sp>
        <p:nvSpPr>
          <p:cNvPr id="1502" name="Google Shape;1502;p15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Ecosystem: Representative Examples</a:t>
            </a:r>
            <a:endParaRPr/>
          </a:p>
        </p:txBody>
      </p:sp>
      <p:pic>
        <p:nvPicPr>
          <p:cNvPr id="1503" name="Google Shape;1503;p155"/>
          <p:cNvPicPr preferRelativeResize="0"/>
          <p:nvPr/>
        </p:nvPicPr>
        <p:blipFill>
          <a:blip r:embed="rId3">
            <a:alphaModFix/>
          </a:blip>
          <a:stretch>
            <a:fillRect/>
          </a:stretch>
        </p:blipFill>
        <p:spPr>
          <a:xfrm>
            <a:off x="7441900" y="2205075"/>
            <a:ext cx="1523050" cy="88336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 name="Shape 1507"/>
        <p:cNvGrpSpPr/>
        <p:nvPr/>
      </p:nvGrpSpPr>
      <p:grpSpPr>
        <a:xfrm>
          <a:off x="0" y="0"/>
          <a:ext cx="0" cy="0"/>
          <a:chOff x="0" y="0"/>
          <a:chExt cx="0" cy="0"/>
        </a:xfrm>
      </p:grpSpPr>
      <p:sp>
        <p:nvSpPr>
          <p:cNvPr id="1508" name="Google Shape;1508;p156"/>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2" name="Shape 1512"/>
        <p:cNvGrpSpPr/>
        <p:nvPr/>
      </p:nvGrpSpPr>
      <p:grpSpPr>
        <a:xfrm>
          <a:off x="0" y="0"/>
          <a:ext cx="0" cy="0"/>
          <a:chOff x="0" y="0"/>
          <a:chExt cx="0" cy="0"/>
        </a:xfrm>
      </p:grpSpPr>
      <p:sp>
        <p:nvSpPr>
          <p:cNvPr id="1513" name="Google Shape;1513;p157"/>
          <p:cNvSpPr txBox="1"/>
          <p:nvPr>
            <p:ph idx="1" type="body"/>
          </p:nvPr>
        </p:nvSpPr>
        <p:spPr>
          <a:xfrm>
            <a:off x="344500" y="1083375"/>
            <a:ext cx="6707700" cy="39045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JAX Foundation</a:t>
            </a:r>
            <a:r>
              <a:rPr lang="en" sz="1800"/>
              <a:t>: Provides exceptional performance via XLA, </a:t>
            </a:r>
            <a:r>
              <a:rPr lang="en" sz="1800">
                <a:latin typeface="Roboto Mono Medium"/>
                <a:ea typeface="Roboto Mono Medium"/>
                <a:cs typeface="Roboto Mono Medium"/>
                <a:sym typeface="Roboto Mono Medium"/>
              </a:rPr>
              <a:t>jit()</a:t>
            </a:r>
            <a:r>
              <a:rPr lang="en" sz="1800"/>
              <a:t>, </a:t>
            </a:r>
            <a:r>
              <a:rPr lang="en" sz="1800">
                <a:latin typeface="Roboto Mono Medium"/>
                <a:ea typeface="Roboto Mono Medium"/>
                <a:cs typeface="Roboto Mono Medium"/>
                <a:sym typeface="Roboto Mono Medium"/>
              </a:rPr>
              <a:t>grad()</a:t>
            </a:r>
            <a:r>
              <a:rPr lang="en" sz="1800"/>
              <a:t>, </a:t>
            </a:r>
            <a:r>
              <a:rPr lang="en" sz="1800">
                <a:latin typeface="Roboto Mono Medium"/>
                <a:ea typeface="Roboto Mono Medium"/>
                <a:cs typeface="Roboto Mono Medium"/>
                <a:sym typeface="Roboto Mono Medium"/>
              </a:rPr>
              <a:t>vmap()</a:t>
            </a:r>
            <a:r>
              <a:rPr lang="en" sz="1800"/>
              <a:t>, enhanced by a functional paradigm promoting composability and reproducibility.</a:t>
            </a:r>
            <a:endParaRPr sz="1800"/>
          </a:p>
          <a:p>
            <a:pPr indent="-342900" lvl="0" marL="457200" rtl="0" algn="l">
              <a:lnSpc>
                <a:spcPct val="115000"/>
              </a:lnSpc>
              <a:spcBef>
                <a:spcPts val="1000"/>
              </a:spcBef>
              <a:spcAft>
                <a:spcPts val="0"/>
              </a:spcAft>
              <a:buSzPts val="1800"/>
              <a:buChar char="●"/>
            </a:pPr>
            <a:r>
              <a:rPr b="1" lang="en" sz="1800"/>
              <a:t>Flax NNX Usability</a:t>
            </a:r>
            <a:r>
              <a:rPr lang="en" sz="1800"/>
              <a:t>: Offers an intuitive, Pythonic API for building, debugging, and managing neural networks, </a:t>
            </a:r>
            <a:r>
              <a:rPr lang="en" sz="1800"/>
              <a:t>with native Pytree integration that connects seamlessly with JAX.</a:t>
            </a:r>
            <a:endParaRPr sz="1800"/>
          </a:p>
          <a:p>
            <a:pPr indent="-342900" lvl="0" marL="457200" rtl="0" algn="l">
              <a:lnSpc>
                <a:spcPct val="115000"/>
              </a:lnSpc>
              <a:spcBef>
                <a:spcPts val="1000"/>
              </a:spcBef>
              <a:spcAft>
                <a:spcPts val="1000"/>
              </a:spcAft>
              <a:buSzPts val="1800"/>
              <a:buChar char="●"/>
            </a:pPr>
            <a:r>
              <a:rPr b="1" lang="en" sz="1800"/>
              <a:t>Powerful Combination</a:t>
            </a:r>
            <a:r>
              <a:rPr lang="en" sz="1800"/>
              <a:t>: Together, JAX's performance and Flax NNX's usability, amplified by the vast and diverse ecosystem, create a leading platform for tackling complex challenges in AI/ML and scientific discovery.</a:t>
            </a:r>
            <a:endParaRPr sz="1800"/>
          </a:p>
        </p:txBody>
      </p:sp>
      <p:sp>
        <p:nvSpPr>
          <p:cNvPr id="1514" name="Google Shape;1514;p15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Premier Choice for Advanced Computation</a:t>
            </a:r>
            <a:endParaRPr/>
          </a:p>
        </p:txBody>
      </p:sp>
      <p:pic>
        <p:nvPicPr>
          <p:cNvPr id="1515" name="Google Shape;1515;p157"/>
          <p:cNvPicPr preferRelativeResize="0"/>
          <p:nvPr/>
        </p:nvPicPr>
        <p:blipFill>
          <a:blip r:embed="rId3">
            <a:alphaModFix/>
          </a:blip>
          <a:stretch>
            <a:fillRect/>
          </a:stretch>
        </p:blipFill>
        <p:spPr>
          <a:xfrm>
            <a:off x="7243600" y="1696925"/>
            <a:ext cx="1523050" cy="883369"/>
          </a:xfrm>
          <a:prstGeom prst="rect">
            <a:avLst/>
          </a:prstGeom>
          <a:noFill/>
          <a:ln>
            <a:noFill/>
          </a:ln>
        </p:spPr>
      </p:pic>
      <p:pic>
        <p:nvPicPr>
          <p:cNvPr id="1516" name="Google Shape;1516;p157"/>
          <p:cNvPicPr preferRelativeResize="0"/>
          <p:nvPr/>
        </p:nvPicPr>
        <p:blipFill>
          <a:blip r:embed="rId4">
            <a:alphaModFix/>
          </a:blip>
          <a:stretch>
            <a:fillRect/>
          </a:stretch>
        </p:blipFill>
        <p:spPr>
          <a:xfrm>
            <a:off x="7302200" y="2904800"/>
            <a:ext cx="1405850" cy="14058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0" name="Shape 1520"/>
        <p:cNvGrpSpPr/>
        <p:nvPr/>
      </p:nvGrpSpPr>
      <p:grpSpPr>
        <a:xfrm>
          <a:off x="0" y="0"/>
          <a:ext cx="0" cy="0"/>
          <a:chOff x="0" y="0"/>
          <a:chExt cx="0" cy="0"/>
        </a:xfrm>
      </p:grpSpPr>
      <p:sp>
        <p:nvSpPr>
          <p:cNvPr id="1521" name="Google Shape;1521;p158"/>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522" name="Google Shape;1522;p15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523" name="Google Shape;1523;p158"/>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159"/>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529" name="Google Shape;1529;p15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1" name="Shape 1351"/>
        <p:cNvGrpSpPr/>
        <p:nvPr/>
      </p:nvGrpSpPr>
      <p:grpSpPr>
        <a:xfrm>
          <a:off x="0" y="0"/>
          <a:ext cx="0" cy="0"/>
          <a:chOff x="0" y="0"/>
          <a:chExt cx="0" cy="0"/>
        </a:xfrm>
      </p:grpSpPr>
      <p:sp>
        <p:nvSpPr>
          <p:cNvPr id="1352" name="Google Shape;1352;p134"/>
          <p:cNvSpPr txBox="1"/>
          <p:nvPr>
            <p:ph idx="1" type="body"/>
          </p:nvPr>
        </p:nvSpPr>
        <p:spPr>
          <a:xfrm>
            <a:off x="344500" y="1267575"/>
            <a:ext cx="6165900" cy="3333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Google learned from years of experience</a:t>
            </a:r>
            <a:endParaRPr sz="1800"/>
          </a:p>
          <a:p>
            <a:pPr indent="-342900" lvl="1" marL="914400" rtl="0" algn="l">
              <a:lnSpc>
                <a:spcPct val="115000"/>
              </a:lnSpc>
              <a:spcBef>
                <a:spcPts val="1000"/>
              </a:spcBef>
              <a:spcAft>
                <a:spcPts val="0"/>
              </a:spcAft>
              <a:buSzPts val="1800"/>
              <a:buChar char="○"/>
            </a:pPr>
            <a:r>
              <a:rPr lang="en" sz="1800"/>
              <a:t>DistBelief</a:t>
            </a:r>
            <a:endParaRPr sz="1800"/>
          </a:p>
          <a:p>
            <a:pPr indent="-342900" lvl="1" marL="914400" rtl="0" algn="l">
              <a:lnSpc>
                <a:spcPct val="115000"/>
              </a:lnSpc>
              <a:spcBef>
                <a:spcPts val="1000"/>
              </a:spcBef>
              <a:spcAft>
                <a:spcPts val="0"/>
              </a:spcAft>
              <a:buSzPts val="1800"/>
              <a:buChar char="○"/>
            </a:pPr>
            <a:r>
              <a:rPr lang="en" sz="1800"/>
              <a:t>TensorFlow</a:t>
            </a:r>
            <a:endParaRPr sz="1800"/>
          </a:p>
          <a:p>
            <a:pPr indent="-342900" lvl="0" marL="457200" rtl="0" algn="l">
              <a:lnSpc>
                <a:spcPct val="115000"/>
              </a:lnSpc>
              <a:spcBef>
                <a:spcPts val="1000"/>
              </a:spcBef>
              <a:spcAft>
                <a:spcPts val="0"/>
              </a:spcAft>
              <a:buSzPts val="1800"/>
              <a:buChar char="●"/>
            </a:pPr>
            <a:r>
              <a:rPr lang="en" sz="1800"/>
              <a:t>Google needed high performance to scale efficiently</a:t>
            </a:r>
            <a:endParaRPr sz="1800"/>
          </a:p>
          <a:p>
            <a:pPr indent="-342900" lvl="0" marL="457200" rtl="0" algn="l">
              <a:lnSpc>
                <a:spcPct val="115000"/>
              </a:lnSpc>
              <a:spcBef>
                <a:spcPts val="1000"/>
              </a:spcBef>
              <a:spcAft>
                <a:spcPts val="0"/>
              </a:spcAft>
              <a:buSzPts val="1800"/>
              <a:buChar char="●"/>
            </a:pPr>
            <a:r>
              <a:rPr lang="en" sz="1800"/>
              <a:t>Google needed flexibility and modularity to innovate quickly</a:t>
            </a:r>
            <a:endParaRPr sz="1800"/>
          </a:p>
          <a:p>
            <a:pPr indent="0" lvl="0" marL="0" rtl="0" algn="l">
              <a:lnSpc>
                <a:spcPct val="115000"/>
              </a:lnSpc>
              <a:spcBef>
                <a:spcPts val="1000"/>
              </a:spcBef>
              <a:spcAft>
                <a:spcPts val="1000"/>
              </a:spcAft>
              <a:buNone/>
            </a:pPr>
            <a:r>
              <a:rPr lang="en" sz="1800"/>
              <a:t>High performance, flexibility, and modularity became the guiding principles for the development of JAX</a:t>
            </a:r>
            <a:endParaRPr sz="1800"/>
          </a:p>
        </p:txBody>
      </p:sp>
      <p:sp>
        <p:nvSpPr>
          <p:cNvPr id="1353" name="Google Shape;1353;p13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Why did Google develop JAX?</a:t>
            </a:r>
            <a:endParaRPr/>
          </a:p>
        </p:txBody>
      </p:sp>
      <p:pic>
        <p:nvPicPr>
          <p:cNvPr id="1354" name="Google Shape;1354;p134"/>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58" name="Shape 1358"/>
        <p:cNvGrpSpPr/>
        <p:nvPr/>
      </p:nvGrpSpPr>
      <p:grpSpPr>
        <a:xfrm>
          <a:off x="0" y="0"/>
          <a:ext cx="0" cy="0"/>
          <a:chOff x="0" y="0"/>
          <a:chExt cx="0" cy="0"/>
        </a:xfrm>
      </p:grpSpPr>
      <p:sp>
        <p:nvSpPr>
          <p:cNvPr id="1359" name="Google Shape;1359;p135"/>
          <p:cNvSpPr txBox="1"/>
          <p:nvPr/>
        </p:nvSpPr>
        <p:spPr>
          <a:xfrm>
            <a:off x="375525" y="780725"/>
            <a:ext cx="37968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jax_batch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np_batch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np_predict(W,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jit_predict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jax.jit(jax_batch)</a:t>
            </a:r>
            <a:endParaRPr b="1" sz="1200">
              <a:solidFill>
                <a:srgbClr val="FF7B72"/>
              </a:solidFill>
              <a:latin typeface="Courier"/>
              <a:ea typeface="Courier"/>
              <a:cs typeface="Courier"/>
              <a:sym typeface="Courier"/>
            </a:endParaRPr>
          </a:p>
        </p:txBody>
      </p:sp>
      <p:sp>
        <p:nvSpPr>
          <p:cNvPr id="1360" name="Google Shape;1360;p135"/>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Performance: JAX versus NumPy</a:t>
            </a:r>
            <a:endParaRPr>
              <a:solidFill>
                <a:schemeClr val="lt2"/>
              </a:solidFill>
            </a:endParaRPr>
          </a:p>
        </p:txBody>
      </p:sp>
      <p:sp>
        <p:nvSpPr>
          <p:cNvPr id="1361" name="Google Shape;1361;p135"/>
          <p:cNvSpPr txBox="1"/>
          <p:nvPr/>
        </p:nvSpPr>
        <p:spPr>
          <a:xfrm>
            <a:off x="4109400" y="970875"/>
            <a:ext cx="4711800" cy="2401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Medium"/>
                <a:ea typeface="Roboto Medium"/>
                <a:cs typeface="Roboto Medium"/>
                <a:sym typeface="Roboto Medium"/>
              </a:rPr>
              <a:t>Colab CPU Instance:</a:t>
            </a:r>
            <a:endParaRPr sz="1800">
              <a:solidFill>
                <a:schemeClr val="dk1"/>
              </a:solidFill>
              <a:latin typeface="Roboto Medium"/>
              <a:ea typeface="Roboto Medium"/>
              <a:cs typeface="Roboto Medium"/>
              <a:sym typeface="Roboto Medium"/>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NumPy: np_batch(W,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92.7 ms</a:t>
            </a:r>
            <a:r>
              <a:rPr lang="en">
                <a:solidFill>
                  <a:schemeClr val="dk1"/>
                </a:solidFill>
                <a:latin typeface="Roboto Mono"/>
                <a:ea typeface="Roboto Mono"/>
                <a:cs typeface="Roboto Mono"/>
                <a:sym typeface="Roboto Mono"/>
              </a:rPr>
              <a:t> ± 22.7 ms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JAX (with compile): jit_predict(W,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34.6 µs</a:t>
            </a:r>
            <a:r>
              <a:rPr lang="en">
                <a:solidFill>
                  <a:schemeClr val="dk1"/>
                </a:solidFill>
                <a:latin typeface="Roboto Mono"/>
                <a:ea typeface="Roboto Mono"/>
                <a:cs typeface="Roboto Mono"/>
                <a:sym typeface="Roboto Mono"/>
              </a:rPr>
              <a:t> ± 41.8 µs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JAX (after compile): jit_predict(W,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17.3 µs</a:t>
            </a:r>
            <a:r>
              <a:rPr lang="en">
                <a:solidFill>
                  <a:schemeClr val="dk1"/>
                </a:solidFill>
                <a:latin typeface="Roboto Mono"/>
                <a:ea typeface="Roboto Mono"/>
                <a:cs typeface="Roboto Mono"/>
                <a:sym typeface="Roboto Mono"/>
              </a:rPr>
              <a:t> ± 6.83 µs per loop</a:t>
            </a:r>
            <a:endParaRPr>
              <a:solidFill>
                <a:schemeClr val="dk1"/>
              </a:solidFill>
              <a:latin typeface="Roboto Mono"/>
              <a:ea typeface="Roboto Mono"/>
              <a:cs typeface="Roboto Mono"/>
              <a:sym typeface="Roboto Mono"/>
            </a:endParaRPr>
          </a:p>
        </p:txBody>
      </p:sp>
      <p:sp>
        <p:nvSpPr>
          <p:cNvPr id="1362" name="Google Shape;1362;p135"/>
          <p:cNvSpPr txBox="1"/>
          <p:nvPr/>
        </p:nvSpPr>
        <p:spPr>
          <a:xfrm>
            <a:off x="0" y="4312425"/>
            <a:ext cx="9144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2"/>
                </a:solidFill>
                <a:latin typeface="Roboto"/>
                <a:ea typeface="Roboto"/>
                <a:cs typeface="Roboto"/>
                <a:sym typeface="Roboto"/>
              </a:rPr>
              <a:t>~5,300X speedup versus NumPy</a:t>
            </a:r>
            <a:endParaRPr sz="1800">
              <a:solidFill>
                <a:schemeClr val="lt2"/>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66" name="Shape 1366"/>
        <p:cNvGrpSpPr/>
        <p:nvPr/>
      </p:nvGrpSpPr>
      <p:grpSpPr>
        <a:xfrm>
          <a:off x="0" y="0"/>
          <a:ext cx="0" cy="0"/>
          <a:chOff x="0" y="0"/>
          <a:chExt cx="0" cy="0"/>
        </a:xfrm>
      </p:grpSpPr>
      <p:sp>
        <p:nvSpPr>
          <p:cNvPr id="1367" name="Google Shape;1367;p136"/>
          <p:cNvSpPr txBox="1"/>
          <p:nvPr/>
        </p:nvSpPr>
        <p:spPr>
          <a:xfrm>
            <a:off x="375525" y="780725"/>
            <a:ext cx="37968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nnx_batch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pt_batch</a:t>
            </a:r>
            <a:r>
              <a:rPr lang="en" sz="1200">
                <a:solidFill>
                  <a:srgbClr val="ECEFF1"/>
                </a:solidFill>
                <a:latin typeface="Roboto Mono"/>
                <a:ea typeface="Roboto Mono"/>
                <a:cs typeface="Roboto Mono"/>
                <a:sym typeface="Roboto Mono"/>
              </a:rPr>
              <a: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result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pt_predict(W, b, 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FBC02D"/>
                </a:solidFill>
                <a:latin typeface="Roboto Mono"/>
                <a:ea typeface="Roboto Mono"/>
                <a:cs typeface="Roboto Mono"/>
                <a:sym typeface="Roboto Mono"/>
              </a:rPr>
              <a:t> 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nnx_jit_predict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nnx.jit(nnx_batch)</a:t>
            </a:r>
            <a:endParaRPr sz="1200">
              <a:solidFill>
                <a:srgbClr val="4DD0E1"/>
              </a:solidFill>
              <a:latin typeface="Roboto Mono"/>
              <a:ea typeface="Roboto Mono"/>
              <a:cs typeface="Roboto Mono"/>
              <a:sym typeface="Roboto Mono"/>
            </a:endParaRPr>
          </a:p>
        </p:txBody>
      </p:sp>
      <p:sp>
        <p:nvSpPr>
          <p:cNvPr id="1368" name="Google Shape;1368;p13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Performance: NNX versus PyTorch</a:t>
            </a:r>
            <a:endParaRPr>
              <a:solidFill>
                <a:schemeClr val="lt2"/>
              </a:solidFill>
            </a:endParaRPr>
          </a:p>
        </p:txBody>
      </p:sp>
      <p:sp>
        <p:nvSpPr>
          <p:cNvPr id="1369" name="Google Shape;1369;p136"/>
          <p:cNvSpPr txBox="1"/>
          <p:nvPr/>
        </p:nvSpPr>
        <p:spPr>
          <a:xfrm>
            <a:off x="3785700" y="970875"/>
            <a:ext cx="5035800" cy="2401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Medium"/>
                <a:ea typeface="Roboto Medium"/>
                <a:cs typeface="Roboto Medium"/>
                <a:sym typeface="Roboto Medium"/>
              </a:rPr>
              <a:t>Colab CPU Instance:</a:t>
            </a:r>
            <a:endParaRPr sz="1800">
              <a:solidFill>
                <a:schemeClr val="dk1"/>
              </a:solidFill>
              <a:latin typeface="Roboto Medium"/>
              <a:ea typeface="Roboto Medium"/>
              <a:cs typeface="Roboto Medium"/>
              <a:sym typeface="Roboto Medium"/>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PyTorch: pt_batch(W,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82.2 ms</a:t>
            </a:r>
            <a:r>
              <a:rPr lang="en">
                <a:solidFill>
                  <a:schemeClr val="dk1"/>
                </a:solidFill>
                <a:latin typeface="Roboto Mono"/>
                <a:ea typeface="Roboto Mono"/>
                <a:cs typeface="Roboto Mono"/>
                <a:sym typeface="Roboto Mono"/>
              </a:rPr>
              <a:t> ± 18.8 ms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NNX (with compile): nnx_jit_predict(W,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83.1 µs</a:t>
            </a:r>
            <a:r>
              <a:rPr lang="en">
                <a:solidFill>
                  <a:schemeClr val="dk1"/>
                </a:solidFill>
                <a:latin typeface="Roboto Mono"/>
                <a:ea typeface="Roboto Mono"/>
                <a:cs typeface="Roboto Mono"/>
                <a:sym typeface="Roboto Mono"/>
              </a:rPr>
              <a:t> ± 76.3 µs per loop</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NNX (after compile): nnx_jit_predict(W, b, x)</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37.2 µs</a:t>
            </a:r>
            <a:r>
              <a:rPr lang="en">
                <a:solidFill>
                  <a:schemeClr val="dk1"/>
                </a:solidFill>
                <a:latin typeface="Roboto Mono"/>
                <a:ea typeface="Roboto Mono"/>
                <a:cs typeface="Roboto Mono"/>
                <a:sym typeface="Roboto Mono"/>
              </a:rPr>
              <a:t> ± 1.42 µs per loop</a:t>
            </a:r>
            <a:endParaRPr>
              <a:solidFill>
                <a:schemeClr val="dk1"/>
              </a:solidFill>
              <a:latin typeface="Roboto Mono"/>
              <a:ea typeface="Roboto Mono"/>
              <a:cs typeface="Roboto Mono"/>
              <a:sym typeface="Roboto Mono"/>
            </a:endParaRPr>
          </a:p>
        </p:txBody>
      </p:sp>
      <p:sp>
        <p:nvSpPr>
          <p:cNvPr id="1370" name="Google Shape;1370;p136"/>
          <p:cNvSpPr txBox="1"/>
          <p:nvPr/>
        </p:nvSpPr>
        <p:spPr>
          <a:xfrm>
            <a:off x="0" y="4312425"/>
            <a:ext cx="9144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2"/>
                </a:solidFill>
                <a:latin typeface="Roboto"/>
                <a:ea typeface="Roboto"/>
                <a:cs typeface="Roboto"/>
                <a:sym typeface="Roboto"/>
              </a:rPr>
              <a:t>~2,200X speedup versus PyTorch</a:t>
            </a:r>
            <a:endParaRPr sz="1800">
              <a:solidFill>
                <a:schemeClr val="lt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4" name="Shape 1374"/>
        <p:cNvGrpSpPr/>
        <p:nvPr/>
      </p:nvGrpSpPr>
      <p:grpSpPr>
        <a:xfrm>
          <a:off x="0" y="0"/>
          <a:ext cx="0" cy="0"/>
          <a:chOff x="0" y="0"/>
          <a:chExt cx="0" cy="0"/>
        </a:xfrm>
      </p:grpSpPr>
      <p:sp>
        <p:nvSpPr>
          <p:cNvPr id="1375" name="Google Shape;1375;p137"/>
          <p:cNvSpPr txBox="1"/>
          <p:nvPr>
            <p:ph idx="1" type="body"/>
          </p:nvPr>
        </p:nvSpPr>
        <p:spPr>
          <a:xfrm>
            <a:off x="344500" y="810375"/>
            <a:ext cx="8091900" cy="135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t>You’ve seen results generated with JAX</a:t>
            </a:r>
            <a:endParaRPr sz="1800"/>
          </a:p>
          <a:p>
            <a:pPr indent="-342900" lvl="0" marL="457200" rtl="0" algn="l">
              <a:lnSpc>
                <a:spcPct val="115000"/>
              </a:lnSpc>
              <a:spcBef>
                <a:spcPts val="1000"/>
              </a:spcBef>
              <a:spcAft>
                <a:spcPts val="0"/>
              </a:spcAft>
              <a:buSzPts val="1800"/>
              <a:buChar char="●"/>
            </a:pPr>
            <a:r>
              <a:rPr lang="en" sz="1800"/>
              <a:t>Google uses JAX for nearly all of its research and GenAI development</a:t>
            </a:r>
            <a:endParaRPr sz="1800"/>
          </a:p>
          <a:p>
            <a:pPr indent="-342900" lvl="0" marL="457200" rtl="0" algn="l">
              <a:lnSpc>
                <a:spcPct val="115000"/>
              </a:lnSpc>
              <a:spcBef>
                <a:spcPts val="1000"/>
              </a:spcBef>
              <a:spcAft>
                <a:spcPts val="1000"/>
              </a:spcAft>
              <a:buSzPts val="1800"/>
              <a:buChar char="●"/>
            </a:pPr>
            <a:r>
              <a:rPr lang="en" sz="1800"/>
              <a:t>Gemini, Gemma, Imagen, Veo, Waymo, etc. are all created using JAX</a:t>
            </a:r>
            <a:endParaRPr sz="1800"/>
          </a:p>
        </p:txBody>
      </p:sp>
      <p:sp>
        <p:nvSpPr>
          <p:cNvPr id="1376" name="Google Shape;1376;p13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Flexibility and Modularity</a:t>
            </a:r>
            <a:endParaRPr/>
          </a:p>
        </p:txBody>
      </p:sp>
      <p:pic>
        <p:nvPicPr>
          <p:cNvPr id="1377" name="Google Shape;1377;p137"/>
          <p:cNvPicPr preferRelativeResize="0"/>
          <p:nvPr/>
        </p:nvPicPr>
        <p:blipFill>
          <a:blip r:embed="rId3">
            <a:alphaModFix/>
          </a:blip>
          <a:stretch>
            <a:fillRect/>
          </a:stretch>
        </p:blipFill>
        <p:spPr>
          <a:xfrm>
            <a:off x="556050" y="2518875"/>
            <a:ext cx="2587554" cy="2709048"/>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1378" name="Google Shape;1378;p137"/>
          <p:cNvPicPr preferRelativeResize="0"/>
          <p:nvPr/>
        </p:nvPicPr>
        <p:blipFill>
          <a:blip r:embed="rId4">
            <a:alphaModFix/>
          </a:blip>
          <a:stretch>
            <a:fillRect/>
          </a:stretch>
        </p:blipFill>
        <p:spPr>
          <a:xfrm>
            <a:off x="2591761" y="2518875"/>
            <a:ext cx="2741517" cy="2886700"/>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1379" name="Google Shape;1379;p137"/>
          <p:cNvPicPr preferRelativeResize="0"/>
          <p:nvPr/>
        </p:nvPicPr>
        <p:blipFill>
          <a:blip r:embed="rId5">
            <a:alphaModFix/>
          </a:blip>
          <a:stretch>
            <a:fillRect/>
          </a:stretch>
        </p:blipFill>
        <p:spPr>
          <a:xfrm>
            <a:off x="4429907" y="2518875"/>
            <a:ext cx="2653641" cy="2869864"/>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pic>
        <p:nvPicPr>
          <p:cNvPr id="1380" name="Google Shape;1380;p137"/>
          <p:cNvPicPr preferRelativeResize="0"/>
          <p:nvPr/>
        </p:nvPicPr>
        <p:blipFill>
          <a:blip r:embed="rId6">
            <a:alphaModFix/>
          </a:blip>
          <a:stretch>
            <a:fillRect/>
          </a:stretch>
        </p:blipFill>
        <p:spPr>
          <a:xfrm>
            <a:off x="6359280" y="2527307"/>
            <a:ext cx="2463693" cy="2786544"/>
          </a:xfrm>
          <a:prstGeom prst="rect">
            <a:avLst/>
          </a:prstGeom>
          <a:noFill/>
          <a:ln cap="flat" cmpd="sng" w="4500">
            <a:solidFill>
              <a:srgbClr val="999999"/>
            </a:solidFill>
            <a:prstDash val="solid"/>
            <a:round/>
            <a:headEnd len="sm" w="sm" type="none"/>
            <a:tailEnd len="sm" w="sm" type="none"/>
          </a:ln>
          <a:effectLst>
            <a:outerShdw blurRad="71438" rotWithShape="0" algn="bl" dir="9000000" dist="47625">
              <a:srgbClr val="000000">
                <a:alpha val="25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sp>
        <p:nvSpPr>
          <p:cNvPr id="1385" name="Google Shape;1385;p138"/>
          <p:cNvSpPr txBox="1"/>
          <p:nvPr>
            <p:ph idx="1" type="body"/>
          </p:nvPr>
        </p:nvSpPr>
        <p:spPr>
          <a:xfrm>
            <a:off x="344500" y="1191375"/>
            <a:ext cx="6165900" cy="358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Accelerated Numerical Computing</a:t>
            </a:r>
            <a:r>
              <a:rPr lang="en" sz="1800"/>
              <a:t>: JAX is a platform built on Python and NumPy syntax, designed for high performance on accelerators like GPUs and TPUs.</a:t>
            </a:r>
            <a:endParaRPr sz="1800"/>
          </a:p>
          <a:p>
            <a:pPr indent="-342900" lvl="0" marL="457200" rtl="0" algn="l">
              <a:lnSpc>
                <a:spcPct val="115000"/>
              </a:lnSpc>
              <a:spcBef>
                <a:spcPts val="1000"/>
              </a:spcBef>
              <a:spcAft>
                <a:spcPts val="0"/>
              </a:spcAft>
              <a:buSzPts val="1800"/>
              <a:buChar char="●"/>
            </a:pPr>
            <a:r>
              <a:rPr b="1" lang="en" sz="1800"/>
              <a:t>Function Transformations</a:t>
            </a:r>
            <a:r>
              <a:rPr lang="en" sz="1800"/>
              <a:t>: Its core power lies in composable function transformations (</a:t>
            </a:r>
            <a:r>
              <a:rPr lang="en" sz="1800">
                <a:latin typeface="Roboto Mono Medium"/>
                <a:ea typeface="Roboto Mono Medium"/>
                <a:cs typeface="Roboto Mono Medium"/>
                <a:sym typeface="Roboto Mono Medium"/>
              </a:rPr>
              <a:t>jit(), grad(), vmap()</a:t>
            </a:r>
            <a:r>
              <a:rPr lang="en" sz="1800"/>
              <a:t>) that automatically differentiate, compile, and vectorize standard Python code.</a:t>
            </a:r>
            <a:endParaRPr sz="1800"/>
          </a:p>
          <a:p>
            <a:pPr indent="-342900" lvl="0" marL="457200" rtl="0" algn="l">
              <a:lnSpc>
                <a:spcPct val="115000"/>
              </a:lnSpc>
              <a:spcBef>
                <a:spcPts val="1000"/>
              </a:spcBef>
              <a:spcAft>
                <a:spcPts val="1000"/>
              </a:spcAft>
              <a:buSzPts val="1800"/>
              <a:buChar char="●"/>
            </a:pPr>
            <a:r>
              <a:rPr b="1" lang="en" sz="1800"/>
              <a:t>Beyond ML</a:t>
            </a:r>
            <a:r>
              <a:rPr lang="en" sz="1800"/>
              <a:t>: While powerful for ML, JAX is also a foundational library for any domain requiring accelerated numerical operations.</a:t>
            </a:r>
            <a:endParaRPr sz="1800"/>
          </a:p>
        </p:txBody>
      </p:sp>
      <p:sp>
        <p:nvSpPr>
          <p:cNvPr id="1386" name="Google Shape;1386;p13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High-Performance Foundation</a:t>
            </a:r>
            <a:endParaRPr/>
          </a:p>
        </p:txBody>
      </p:sp>
      <p:pic>
        <p:nvPicPr>
          <p:cNvPr id="1387" name="Google Shape;1387;p138"/>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1" name="Shape 1391"/>
        <p:cNvGrpSpPr/>
        <p:nvPr/>
      </p:nvGrpSpPr>
      <p:grpSpPr>
        <a:xfrm>
          <a:off x="0" y="0"/>
          <a:ext cx="0" cy="0"/>
          <a:chOff x="0" y="0"/>
          <a:chExt cx="0" cy="0"/>
        </a:xfrm>
      </p:grpSpPr>
      <p:sp>
        <p:nvSpPr>
          <p:cNvPr id="1392" name="Google Shape;1392;p139"/>
          <p:cNvSpPr txBox="1"/>
          <p:nvPr>
            <p:ph idx="1" type="body"/>
          </p:nvPr>
        </p:nvSpPr>
        <p:spPr>
          <a:xfrm>
            <a:off x="344500" y="1496175"/>
            <a:ext cx="6311100" cy="2183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Designed for Scale</a:t>
            </a:r>
            <a:r>
              <a:rPr lang="en" sz="1800"/>
              <a:t>: Engineered for speed on single devices and scalability across multiple devices.</a:t>
            </a:r>
            <a:endParaRPr sz="1800"/>
          </a:p>
          <a:p>
            <a:pPr indent="-342900" lvl="0" marL="457200" rtl="0" algn="l">
              <a:lnSpc>
                <a:spcPct val="115000"/>
              </a:lnSpc>
              <a:spcBef>
                <a:spcPts val="1000"/>
              </a:spcBef>
              <a:spcAft>
                <a:spcPts val="1000"/>
              </a:spcAft>
              <a:buSzPts val="1800"/>
              <a:buChar char="●"/>
            </a:pPr>
            <a:r>
              <a:rPr b="1" lang="en" sz="1800"/>
              <a:t>Simplified Distributed Parallelism</a:t>
            </a:r>
            <a:r>
              <a:rPr lang="en" sz="1800"/>
              <a:t>: Leveraging XLA, distributing computations often involves minimal boilerplate; users specify data partitioning (sharding), and XLA handles communication/synchronization.</a:t>
            </a:r>
            <a:endParaRPr sz="1800"/>
          </a:p>
        </p:txBody>
      </p:sp>
      <p:sp>
        <p:nvSpPr>
          <p:cNvPr id="1393" name="Google Shape;1393;p13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Strength: Scalability &amp; Portability</a:t>
            </a:r>
            <a:endParaRPr/>
          </a:p>
        </p:txBody>
      </p:sp>
      <p:pic>
        <p:nvPicPr>
          <p:cNvPr id="1394" name="Google Shape;1394;p139"/>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8" name="Shape 1398"/>
        <p:cNvGrpSpPr/>
        <p:nvPr/>
      </p:nvGrpSpPr>
      <p:grpSpPr>
        <a:xfrm>
          <a:off x="0" y="0"/>
          <a:ext cx="0" cy="0"/>
          <a:chOff x="0" y="0"/>
          <a:chExt cx="0" cy="0"/>
        </a:xfrm>
      </p:grpSpPr>
      <p:sp>
        <p:nvSpPr>
          <p:cNvPr id="1399" name="Google Shape;1399;p140"/>
          <p:cNvSpPr txBox="1"/>
          <p:nvPr>
            <p:ph idx="1" type="body"/>
          </p:nvPr>
        </p:nvSpPr>
        <p:spPr>
          <a:xfrm>
            <a:off x="344500" y="1496175"/>
            <a:ext cx="6447300" cy="2501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Automatic Scaling</a:t>
            </a:r>
            <a:r>
              <a:rPr lang="en" sz="1800"/>
              <a:t>: Code often scales effectively across different hardware configurations (e.g., single GPU to TPU pods) with minimal changes, as XLA adjusts the execution plan.   </a:t>
            </a:r>
            <a:endParaRPr sz="1800"/>
          </a:p>
          <a:p>
            <a:pPr indent="-342900" lvl="0" marL="457200" rtl="0" algn="l">
              <a:lnSpc>
                <a:spcPct val="115000"/>
              </a:lnSpc>
              <a:spcBef>
                <a:spcPts val="1000"/>
              </a:spcBef>
              <a:spcAft>
                <a:spcPts val="1000"/>
              </a:spcAft>
              <a:buSzPts val="1800"/>
              <a:buChar char="●"/>
            </a:pPr>
            <a:r>
              <a:rPr b="1" lang="en" sz="1800"/>
              <a:t>Hardware Agnosticism</a:t>
            </a:r>
            <a:r>
              <a:rPr lang="en" sz="1800"/>
              <a:t>: JAX code typically runs without modification on CPUs, NVIDIA GPUs, and Google TPUs, thanks to XLA abstracting hardware specifics.</a:t>
            </a:r>
            <a:endParaRPr sz="1800"/>
          </a:p>
        </p:txBody>
      </p:sp>
      <p:sp>
        <p:nvSpPr>
          <p:cNvPr id="1400" name="Google Shape;1400;p140"/>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JAX Strength: Scalability &amp; Portability</a:t>
            </a:r>
            <a:endParaRPr/>
          </a:p>
        </p:txBody>
      </p:sp>
      <p:pic>
        <p:nvPicPr>
          <p:cNvPr id="1401" name="Google Shape;1401;p140"/>
          <p:cNvPicPr preferRelativeResize="0"/>
          <p:nvPr/>
        </p:nvPicPr>
        <p:blipFill>
          <a:blip r:embed="rId3">
            <a:alphaModFix/>
          </a:blip>
          <a:stretch>
            <a:fillRect/>
          </a:stretch>
        </p:blipFill>
        <p:spPr>
          <a:xfrm>
            <a:off x="6898073" y="2205075"/>
            <a:ext cx="1838275" cy="106619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